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65"/>
  </p:notesMasterIdLst>
  <p:handoutMasterIdLst>
    <p:handoutMasterId r:id="rId66"/>
  </p:handoutMasterIdLst>
  <p:sldIdLst>
    <p:sldId id="378" r:id="rId5"/>
    <p:sldId id="374" r:id="rId6"/>
    <p:sldId id="375" r:id="rId7"/>
    <p:sldId id="376" r:id="rId8"/>
    <p:sldId id="380" r:id="rId9"/>
    <p:sldId id="383" r:id="rId10"/>
    <p:sldId id="264" r:id="rId11"/>
    <p:sldId id="276" r:id="rId12"/>
    <p:sldId id="381" r:id="rId13"/>
    <p:sldId id="368" r:id="rId14"/>
    <p:sldId id="371" r:id="rId15"/>
    <p:sldId id="370" r:id="rId16"/>
    <p:sldId id="278" r:id="rId17"/>
    <p:sldId id="280" r:id="rId18"/>
    <p:sldId id="281" r:id="rId19"/>
    <p:sldId id="282" r:id="rId20"/>
    <p:sldId id="283" r:id="rId21"/>
    <p:sldId id="385" r:id="rId22"/>
    <p:sldId id="386" r:id="rId23"/>
    <p:sldId id="387" r:id="rId24"/>
    <p:sldId id="388" r:id="rId25"/>
    <p:sldId id="389" r:id="rId26"/>
    <p:sldId id="390" r:id="rId27"/>
    <p:sldId id="391" r:id="rId28"/>
    <p:sldId id="392" r:id="rId29"/>
    <p:sldId id="393" r:id="rId30"/>
    <p:sldId id="394" r:id="rId31"/>
    <p:sldId id="395" r:id="rId32"/>
    <p:sldId id="396" r:id="rId33"/>
    <p:sldId id="313" r:id="rId34"/>
    <p:sldId id="335" r:id="rId35"/>
    <p:sldId id="336" r:id="rId36"/>
    <p:sldId id="337" r:id="rId37"/>
    <p:sldId id="338" r:id="rId38"/>
    <p:sldId id="339" r:id="rId39"/>
    <p:sldId id="318" r:id="rId40"/>
    <p:sldId id="340" r:id="rId41"/>
    <p:sldId id="341" r:id="rId42"/>
    <p:sldId id="342" r:id="rId43"/>
    <p:sldId id="343" r:id="rId44"/>
    <p:sldId id="312" r:id="rId45"/>
    <p:sldId id="321" r:id="rId46"/>
    <p:sldId id="344" r:id="rId47"/>
    <p:sldId id="345" r:id="rId48"/>
    <p:sldId id="320" r:id="rId49"/>
    <p:sldId id="349" r:id="rId50"/>
    <p:sldId id="322" r:id="rId51"/>
    <p:sldId id="350" r:id="rId52"/>
    <p:sldId id="351" r:id="rId53"/>
    <p:sldId id="352" r:id="rId54"/>
    <p:sldId id="353" r:id="rId55"/>
    <p:sldId id="311" r:id="rId56"/>
    <p:sldId id="323" r:id="rId57"/>
    <p:sldId id="354" r:id="rId58"/>
    <p:sldId id="355" r:id="rId59"/>
    <p:sldId id="324" r:id="rId60"/>
    <p:sldId id="356" r:id="rId61"/>
    <p:sldId id="357" r:id="rId62"/>
    <p:sldId id="358" r:id="rId63"/>
    <p:sldId id="359" r:id="rId64"/>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7171"/>
    <a:srgbClr val="AE694A"/>
    <a:srgbClr val="7FC67F"/>
    <a:srgbClr val="CFD06A"/>
    <a:srgbClr val="428CBF"/>
    <a:srgbClr val="E47272"/>
    <a:srgbClr val="FFB5B3"/>
    <a:srgbClr val="C4D6EF"/>
    <a:srgbClr val="E6E6AF"/>
    <a:srgbClr val="D3D4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84" autoAdjust="0"/>
    <p:restoredTop sz="77122" autoAdjust="0"/>
  </p:normalViewPr>
  <p:slideViewPr>
    <p:cSldViewPr snapToGrid="0">
      <p:cViewPr>
        <p:scale>
          <a:sx n="10" d="100"/>
          <a:sy n="10" d="100"/>
        </p:scale>
        <p:origin x="3000" y="1260"/>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3.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13-03-2017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13-03-2017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Abarcaremos las tecnologías y componentes de BI(Inteligencia de Negocios) y sus aplicaciones fuera del contexto académico, por lo cual expondremos un caso práctico empleado a datos obtenidos de la Administración Nacional de Electricidad - ANDE y nuestro objetivo es obtener información de calidad a partir de los datos de esta institución.</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Comenzaremos por dar una breve introducción de lo que es Inteligencia de Negocios y sus beneficios potenciales, componentes y tecnologías.</a:t>
            </a:r>
            <a:br>
              <a:rPr lang="es-PY" sz="1200" baseline="0" dirty="0"/>
            </a:br>
            <a:endParaRPr lang="es-PY" sz="1200" baseline="0" dirty="0"/>
          </a:p>
          <a:p>
            <a:pPr rtl="0"/>
            <a:r>
              <a:rPr lang="es-ES" sz="1200" kern="1200" baseline="0" dirty="0">
                <a:solidFill>
                  <a:schemeClr val="tx1"/>
                </a:solidFill>
                <a:latin typeface="+mn-lt"/>
                <a:ea typeface="+mn-ea"/>
                <a:cs typeface="+mn-cs"/>
              </a:rPr>
              <a:t>Aplicaremos el conocimiento adquirido sobre DATA DISCOVERY y ANALISIS DE DATOS utilizando la herramienta TABLEAU y mencionaremos las ventajas que nos llevó a la </a:t>
            </a:r>
            <a:r>
              <a:rPr lang="es-ES" sz="1200" kern="1200" baseline="0" dirty="0" err="1">
                <a:solidFill>
                  <a:schemeClr val="tx1"/>
                </a:solidFill>
                <a:latin typeface="+mn-lt"/>
                <a:ea typeface="+mn-ea"/>
                <a:cs typeface="+mn-cs"/>
              </a:rPr>
              <a:t>selecci</a:t>
            </a:r>
            <a:r>
              <a:rPr lang="es-PY" sz="1200" kern="1200" baseline="0" dirty="0" err="1">
                <a:solidFill>
                  <a:schemeClr val="tx1"/>
                </a:solidFill>
                <a:latin typeface="+mn-lt"/>
                <a:ea typeface="+mn-ea"/>
                <a:cs typeface="+mn-cs"/>
              </a:rPr>
              <a:t>ón</a:t>
            </a:r>
            <a:r>
              <a:rPr lang="es-PY" sz="1200" kern="1200" baseline="0" dirty="0">
                <a:solidFill>
                  <a:schemeClr val="tx1"/>
                </a:solidFill>
                <a:latin typeface="+mn-lt"/>
                <a:ea typeface="+mn-ea"/>
                <a:cs typeface="+mn-cs"/>
              </a:rPr>
              <a:t> de TABLEAU </a:t>
            </a:r>
            <a:r>
              <a:rPr lang="es-ES" sz="1200" kern="1200" baseline="0" dirty="0">
                <a:solidFill>
                  <a:schemeClr val="tx1"/>
                </a:solidFill>
                <a:latin typeface="+mn-lt"/>
                <a:ea typeface="+mn-ea"/>
                <a:cs typeface="+mn-cs"/>
              </a:rPr>
              <a:t>como herramienta de análisis, basándonos en el cuadrante mágico de </a:t>
            </a:r>
            <a:r>
              <a:rPr lang="es-ES" sz="1200" kern="1200" baseline="0" dirty="0" err="1">
                <a:solidFill>
                  <a:schemeClr val="tx1"/>
                </a:solidFill>
                <a:latin typeface="+mn-lt"/>
                <a:ea typeface="+mn-ea"/>
                <a:cs typeface="+mn-cs"/>
              </a:rPr>
              <a:t>Gartner</a:t>
            </a:r>
            <a:r>
              <a:rPr lang="en-US" sz="1200" kern="1200" baseline="0" dirty="0">
                <a:solidFill>
                  <a:schemeClr val="tx1"/>
                </a:solidFill>
                <a:latin typeface="+mn-lt"/>
                <a:ea typeface="+mn-ea"/>
                <a:cs typeface="+mn-cs"/>
              </a:rPr>
              <a:t>(</a:t>
            </a:r>
            <a:r>
              <a:rPr lang="es-ES" sz="1200" kern="1200" baseline="0" dirty="0">
                <a:solidFill>
                  <a:schemeClr val="tx1"/>
                </a:solidFill>
                <a:latin typeface="+mn-lt"/>
                <a:ea typeface="+mn-ea"/>
                <a:cs typeface="+mn-cs"/>
              </a:rPr>
              <a:t>GARTNER es una de las consultoras líderes en el área).</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con ejemplos de algunos paneles indicadores que se realizaron con datos de la ANDE y también agregamos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distintas en esta caso la DGEEC y la ANDE en la herramienta </a:t>
            </a:r>
            <a:r>
              <a:rPr lang="es-ES" sz="1200" kern="1200" baseline="0" dirty="0" err="1">
                <a:solidFill>
                  <a:schemeClr val="tx1"/>
                </a:solidFill>
                <a:latin typeface="+mn-lt"/>
                <a:ea typeface="+mn-ea"/>
                <a:cs typeface="+mn-cs"/>
              </a:rPr>
              <a:t>tablau</a:t>
            </a:r>
            <a:r>
              <a:rPr lang="es-ES" sz="1200" kern="1200" baseline="0" dirty="0">
                <a:solidFill>
                  <a:schemeClr val="tx1"/>
                </a:solidFill>
                <a:latin typeface="+mn-lt"/>
                <a:ea typeface="+mn-ea"/>
                <a:cs typeface="+mn-cs"/>
              </a:rPr>
              <a:t>. </a:t>
            </a:r>
            <a:endParaRPr lang="es-PY" sz="12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sobre 4 tipos de proveedores de tecnología.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a:t>
            </a:r>
            <a:r>
              <a:rPr lang="es-PY" sz="1200" b="0" i="0" kern="1200" dirty="0" err="1">
                <a:solidFill>
                  <a:schemeClr val="tx1"/>
                </a:solidFill>
                <a:effectLst/>
                <a:latin typeface="+mn-lt"/>
                <a:ea typeface="+mn-ea"/>
                <a:cs typeface="+mn-cs"/>
              </a:rPr>
              <a:t>Ej:Office</a:t>
            </a:r>
            <a:r>
              <a:rPr lang="es-PY" sz="1200" b="0" i="0" kern="1200" dirty="0">
                <a:solidFill>
                  <a:schemeClr val="tx1"/>
                </a:solidFill>
                <a:effectLst/>
                <a:latin typeface="+mn-lt"/>
                <a:ea typeface="+mn-ea"/>
                <a:cs typeface="+mn-cs"/>
              </a:rPr>
              <a:t> vs Google </a:t>
            </a:r>
            <a:r>
              <a:rPr lang="es-PY" sz="1200" b="0" i="0" kern="1200" dirty="0" err="1">
                <a:solidFill>
                  <a:schemeClr val="tx1"/>
                </a:solidFill>
                <a:effectLst/>
                <a:latin typeface="+mn-lt"/>
                <a:ea typeface="+mn-ea"/>
                <a:cs typeface="+mn-cs"/>
              </a:rPr>
              <a:t>Docs</a:t>
            </a:r>
            <a:r>
              <a:rPr lang="es-PY" sz="1200" b="0" i="0" kern="1200" dirty="0">
                <a:solidFill>
                  <a:schemeClr val="tx1"/>
                </a:solidFill>
                <a:effectLst/>
                <a:latin typeface="+mn-lt"/>
                <a:ea typeface="+mn-ea"/>
                <a:cs typeface="+mn-cs"/>
              </a:rPr>
              <a:t>, Nokia vs Samsung).</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eje Y o capacidad para ejecutar es llevar a cabo una visión con un alto nivel de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CUADRANTES:</a:t>
            </a:r>
          </a:p>
          <a:p>
            <a:pPr algn="l">
              <a:buFont typeface="Arial" panose="020B0604020202020204" pitchFamily="34" charset="0"/>
              <a:buChar char="•"/>
            </a:pPr>
            <a:r>
              <a:rPr lang="es-ES" b="0" i="0" dirty="0">
                <a:solidFill>
                  <a:srgbClr val="333333"/>
                </a:solidFill>
                <a:effectLst/>
                <a:latin typeface="Georgia" panose="02040502050405020303" pitchFamily="18" charset="0"/>
              </a:rPr>
              <a:t>Líderes </a:t>
            </a:r>
            <a:r>
              <a:rPr lang="en-US" b="0"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mañana</a:t>
            </a:r>
          </a:p>
          <a:p>
            <a:pPr algn="l">
              <a:buFont typeface="Arial" panose="020B0604020202020204" pitchFamily="34" charset="0"/>
              <a:buChar char="•"/>
            </a:pPr>
            <a:r>
              <a:rPr lang="es-ES" b="0" i="0" dirty="0">
                <a:solidFill>
                  <a:srgbClr val="333333"/>
                </a:solidFill>
                <a:effectLst/>
                <a:latin typeface="Georgia" panose="02040502050405020303" pitchFamily="18" charset="0"/>
              </a:rPr>
              <a:t>aspirantes -&gt;ejecutan bien hoy o pueden dominar un segmento grande, pero no demuestran una comprensión de la dirección del mercado</a:t>
            </a:r>
          </a:p>
          <a:p>
            <a:pPr algn="l">
              <a:buFont typeface="Arial" panose="020B0604020202020204" pitchFamily="34" charset="0"/>
              <a:buChar char="•"/>
            </a:pPr>
            <a:r>
              <a:rPr lang="es-ES" b="0" i="0" dirty="0">
                <a:solidFill>
                  <a:srgbClr val="333333"/>
                </a:solidFill>
                <a:effectLst/>
                <a:latin typeface="Georgia" panose="02040502050405020303" pitchFamily="18" charset="0"/>
              </a:rPr>
              <a:t>Visionarios -&gt; entienden dónde va el mercado o tienen una visión para cambiar las reglas del mercado, pero todavía no ejecutan bien</a:t>
            </a:r>
          </a:p>
          <a:p>
            <a:pPr algn="l">
              <a:buFont typeface="Arial" panose="020B0604020202020204" pitchFamily="34" charset="0"/>
              <a:buChar char="•"/>
            </a:pPr>
            <a:r>
              <a:rPr lang="es-ES" b="0" i="0" dirty="0">
                <a:solidFill>
                  <a:srgbClr val="333333"/>
                </a:solidFill>
                <a:effectLst/>
                <a:latin typeface="Georgia" panose="02040502050405020303" pitchFamily="18" charset="0"/>
              </a:rPr>
              <a:t>nichos específicos (niche </a:t>
            </a:r>
            <a:r>
              <a:rPr lang="es-ES" b="0" i="0" dirty="0" err="1">
                <a:solidFill>
                  <a:srgbClr val="333333"/>
                </a:solidFill>
                <a:effectLst/>
                <a:latin typeface="Georgia" panose="02040502050405020303" pitchFamily="18" charset="0"/>
              </a:rPr>
              <a:t>players</a:t>
            </a:r>
            <a:r>
              <a:rPr lang="es-ES" b="0" i="0" dirty="0">
                <a:solidFill>
                  <a:srgbClr val="333333"/>
                </a:solidFill>
                <a:effectLst/>
                <a:latin typeface="Georgia" panose="02040502050405020303" pitchFamily="18" charset="0"/>
              </a:rPr>
              <a:t>): enfocados a determinadas áreas de las tecnologías, sin disponer de una suite completa.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Este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tipo de tecnología.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16</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22038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1212726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375667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2072472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32439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de unas herramientas o de aplicaciones informáticas que lo que hacen es reunir homogeneizar datos de diversos origines sean estos transaccionales u operacionales, información estructurada o no estructurada, internos o externos a la empresa, transformarlos mediante una arquitectura predefinida y presentarlos al usuario de negocio para brindarle una capacidad de análisis y que le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se configura como un factor estratégico da una ventaja competitiva a las empresas que aplican una estrategia de inteligencia de negocios y esa ventaja consiste simplemente en dar una información privilegiada que permita a la empresa desarrollarse en el entorno competitivo en el que estamos en estos momentos.</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ES" sz="1200" b="0" i="0" u="none" strike="noStrike" kern="1200" dirty="0">
                <a:solidFill>
                  <a:schemeClr val="tx1"/>
                </a:solidFill>
                <a:effectLst/>
                <a:latin typeface="+mn-lt"/>
                <a:ea typeface="+mn-ea"/>
                <a:cs typeface="+mn-cs"/>
              </a:rPr>
              <a:t>Si vamos a dar un concepto más técnico podríamos decir que la inteligencia de negocios se trata de una metodología, de unas herramientas o simplemente de aplicaciones informáticas, </a:t>
            </a:r>
            <a:endParaRPr lang="es-ES" sz="1000" b="0" dirty="0">
              <a:effectLst/>
            </a:endParaRPr>
          </a:p>
          <a:p>
            <a:pPr rtl="0"/>
            <a:r>
              <a:rPr lang="es-ES" sz="1200" b="1" i="0" u="none" strike="noStrike" kern="1200" dirty="0">
                <a:solidFill>
                  <a:schemeClr val="tx1"/>
                </a:solidFill>
                <a:effectLst/>
                <a:latin typeface="+mn-lt"/>
                <a:ea typeface="+mn-ea"/>
                <a:cs typeface="+mn-cs"/>
              </a:rPr>
              <a:t>Que lo que hacen es: </a:t>
            </a:r>
            <a:endParaRPr lang="es-ES" sz="1000" b="0" dirty="0">
              <a:effectLst/>
            </a:endParaRPr>
          </a:p>
          <a:p>
            <a:pPr rtl="0"/>
            <a:r>
              <a:rPr lang="es-ES" sz="1200" b="0" i="0" u="sng" strike="noStrike" kern="1200" dirty="0">
                <a:solidFill>
                  <a:schemeClr val="tx1"/>
                </a:solidFill>
                <a:effectLst/>
                <a:latin typeface="+mn-lt"/>
                <a:ea typeface="+mn-ea"/>
                <a:cs typeface="+mn-cs"/>
              </a:rPr>
              <a:t>1- Reunir datos.</a:t>
            </a:r>
            <a:endParaRPr lang="es-ES" sz="1000" b="0" u="sng" dirty="0">
              <a:effectLst/>
            </a:endParaRPr>
          </a:p>
          <a:p>
            <a:pPr lvl="1" rtl="0"/>
            <a:r>
              <a:rPr lang="es-ES" sz="1200" b="0" i="0" u="none" strike="noStrike" kern="1200" dirty="0">
                <a:solidFill>
                  <a:schemeClr val="tx1"/>
                </a:solidFill>
                <a:effectLst/>
                <a:latin typeface="+mn-lt"/>
                <a:ea typeface="+mn-ea"/>
                <a:cs typeface="+mn-cs"/>
              </a:rPr>
              <a:t>Estos datos pueden ser:</a:t>
            </a:r>
            <a:endParaRPr lang="es-ES" sz="1000" b="0" dirty="0">
              <a:effectLst/>
            </a:endParaRPr>
          </a:p>
          <a:p>
            <a:pPr lvl="2"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2"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endParaRPr lang="es-ES" sz="1000" b="0" dirty="0">
              <a:effectLst/>
            </a:endParaRPr>
          </a:p>
          <a:p>
            <a:pPr rtl="0"/>
            <a:r>
              <a:rPr lang="es-ES" sz="1200" b="0" i="0" u="sng" strike="noStrike" kern="1200" dirty="0">
                <a:solidFill>
                  <a:schemeClr val="tx1"/>
                </a:solidFill>
                <a:effectLst/>
                <a:latin typeface="+mn-lt"/>
                <a:ea typeface="+mn-ea"/>
                <a:cs typeface="+mn-cs"/>
              </a:rPr>
              <a:t>2- Transformarlos </a:t>
            </a:r>
            <a:endParaRPr lang="es-ES" sz="1000" b="0" u="sng" dirty="0">
              <a:effectLst/>
            </a:endParaRPr>
          </a:p>
          <a:p>
            <a:pPr rtl="0"/>
            <a:r>
              <a:rPr lang="es-ES" sz="1200" b="0" i="0" u="none" strike="noStrike" kern="1200" dirty="0">
                <a:solidFill>
                  <a:schemeClr val="tx1"/>
                </a:solidFill>
                <a:effectLst/>
                <a:latin typeface="+mn-lt"/>
                <a:ea typeface="+mn-ea"/>
                <a:cs typeface="+mn-cs"/>
              </a:rPr>
              <a:t>	mediante una arquitectura predefinida</a:t>
            </a:r>
            <a:endParaRPr lang="es-ES" sz="1000" b="0" dirty="0">
              <a:effectLst/>
            </a:endParaRPr>
          </a:p>
          <a:p>
            <a:pPr rtl="0"/>
            <a:r>
              <a:rPr lang="es-ES" sz="1200" b="0" i="0" u="sng" strike="noStrike" kern="1200" dirty="0">
                <a:solidFill>
                  <a:schemeClr val="tx1"/>
                </a:solidFill>
                <a:effectLst/>
                <a:latin typeface="+mn-lt"/>
                <a:ea typeface="+mn-ea"/>
                <a:cs typeface="+mn-cs"/>
              </a:rPr>
              <a:t>3- Y presentarlos </a:t>
            </a:r>
            <a:endParaRPr lang="es-ES" sz="1000" b="0" u="sng" dirty="0">
              <a:effectLst/>
            </a:endParaRPr>
          </a:p>
          <a:p>
            <a:pPr rtl="0"/>
            <a:r>
              <a:rPr lang="es-ES" sz="1200" b="0" i="0" u="none" strike="noStrike" kern="1200" dirty="0">
                <a:solidFill>
                  <a:schemeClr val="tx1"/>
                </a:solidFill>
                <a:effectLst/>
                <a:latin typeface="+mn-lt"/>
                <a:ea typeface="+mn-ea"/>
                <a:cs typeface="+mn-cs"/>
              </a:rPr>
              <a:t>	al usuario de negocio</a:t>
            </a:r>
            <a:endParaRPr lang="es-ES" sz="1000" b="0" dirty="0">
              <a:effectLst/>
            </a:endParaRPr>
          </a:p>
          <a:p>
            <a:pPr rtl="0"/>
            <a:r>
              <a:rPr lang="es-ES" sz="1200" b="1" i="0" u="none" strike="noStrike" kern="1200" dirty="0">
                <a:solidFill>
                  <a:schemeClr val="tx1"/>
                </a:solidFill>
                <a:effectLst/>
                <a:latin typeface="+mn-lt"/>
                <a:ea typeface="+mn-ea"/>
                <a:cs typeface="+mn-cs"/>
              </a:rPr>
              <a:t>Resultado: </a:t>
            </a:r>
            <a:endParaRPr lang="es-ES" sz="1000" b="0" dirty="0">
              <a:effectLst/>
            </a:endParaRPr>
          </a:p>
          <a:p>
            <a:pPr rtl="0"/>
            <a:r>
              <a:rPr lang="es-ES" sz="1200" b="0" i="0" u="none" strike="noStrike" kern="1200" dirty="0">
                <a:solidFill>
                  <a:schemeClr val="tx1"/>
                </a:solidFill>
                <a:effectLst/>
                <a:latin typeface="+mn-lt"/>
                <a:ea typeface="+mn-ea"/>
                <a:cs typeface="+mn-cs"/>
              </a:rPr>
              <a:t>1- Brindarle una capacidad de análisis</a:t>
            </a:r>
            <a:endParaRPr lang="es-ES" sz="1000" b="0" dirty="0">
              <a:effectLst/>
            </a:endParaRPr>
          </a:p>
          <a:p>
            <a:r>
              <a:rPr lang="es-ES" sz="1200" b="0" i="0" u="none" strike="noStrike" kern="1200" dirty="0">
                <a:solidFill>
                  <a:schemeClr val="tx1"/>
                </a:solidFill>
                <a:effectLst/>
                <a:latin typeface="+mn-lt"/>
                <a:ea typeface="+mn-ea"/>
                <a:cs typeface="+mn-cs"/>
              </a:rPr>
              <a:t>2- Y que el proceso de toma de decisiones sea óptimo.</a:t>
            </a:r>
          </a:p>
          <a:p>
            <a:endParaRPr lang="es-ES" sz="1200" b="0" i="0" u="none" strike="noStrike" kern="1200" dirty="0">
              <a:solidFill>
                <a:schemeClr val="tx1"/>
              </a:solidFill>
              <a:effectLst/>
              <a:latin typeface="+mn-lt"/>
              <a:ea typeface="+mn-ea"/>
              <a:cs typeface="+mn-cs"/>
            </a:endParaRPr>
          </a:p>
          <a:p>
            <a:endParaRPr lang="es-ES" sz="1200" b="0" i="0" u="none" strike="noStrike" kern="1200" dirty="0">
              <a:solidFill>
                <a:schemeClr val="tx1"/>
              </a:solidFill>
              <a:effectLst/>
              <a:latin typeface="+mn-lt"/>
              <a:ea typeface="+mn-ea"/>
              <a:cs typeface="+mn-cs"/>
            </a:endParaRPr>
          </a:p>
          <a:p>
            <a:r>
              <a:rPr lang="es-PY" sz="1000" b="0" i="0" kern="1200" dirty="0">
                <a:solidFill>
                  <a:schemeClr val="tx1"/>
                </a:solidFill>
                <a:effectLst/>
                <a:latin typeface="+mn-lt"/>
                <a:ea typeface="+mn-ea"/>
                <a:cs typeface="+mn-cs"/>
              </a:rPr>
              <a:t>Descriptivo:</a:t>
            </a:r>
            <a:r>
              <a:rPr lang="es-PY" sz="1000" b="0" i="0" kern="1200" baseline="0" dirty="0">
                <a:solidFill>
                  <a:schemeClr val="tx1"/>
                </a:solidFill>
                <a:effectLst/>
                <a:latin typeface="+mn-lt"/>
                <a:ea typeface="+mn-ea"/>
                <a:cs typeface="+mn-cs"/>
              </a:rPr>
              <a:t> Solamente los datos que nos han proporcionado las diferentes aplicaciones de nuestra empresa.</a:t>
            </a:r>
          </a:p>
          <a:p>
            <a:endParaRPr lang="es-PY" sz="1000" b="0" i="0" kern="1200" baseline="0" dirty="0">
              <a:solidFill>
                <a:schemeClr val="tx1"/>
              </a:solidFill>
              <a:effectLst/>
              <a:latin typeface="+mn-lt"/>
              <a:ea typeface="+mn-ea"/>
              <a:cs typeface="+mn-cs"/>
            </a:endParaRPr>
          </a:p>
          <a:p>
            <a:r>
              <a:rPr lang="es-PY" sz="1000" b="0" i="0" kern="1200" baseline="0" dirty="0">
                <a:solidFill>
                  <a:schemeClr val="tx1"/>
                </a:solidFill>
                <a:effectLst/>
                <a:latin typeface="+mn-lt"/>
                <a:ea typeface="+mn-ea"/>
                <a:cs typeface="+mn-cs"/>
              </a:rPr>
              <a:t>Diagnóstico:  Por qué sucedió</a:t>
            </a:r>
            <a:r>
              <a:rPr lang="en-US" sz="1000" b="0" i="0" kern="1200" baseline="0" dirty="0">
                <a:solidFill>
                  <a:schemeClr val="tx1"/>
                </a:solidFill>
                <a:effectLst/>
                <a:latin typeface="+mn-lt"/>
                <a:ea typeface="+mn-ea"/>
                <a:cs typeface="+mn-cs"/>
              </a:rPr>
              <a:t>?, drill down-</a:t>
            </a:r>
            <a:r>
              <a:rPr lang="es-PY" sz="1000" b="0" i="0" kern="1200" baseline="0" dirty="0">
                <a:solidFill>
                  <a:schemeClr val="tx1"/>
                </a:solidFill>
                <a:effectLst/>
                <a:latin typeface="+mn-lt"/>
                <a:ea typeface="+mn-ea"/>
                <a:cs typeface="+mn-cs"/>
              </a:rPr>
              <a:t>drill up, visualizaciones con mayor granularidad para encontrar el por qué.</a:t>
            </a:r>
          </a:p>
          <a:p>
            <a:r>
              <a:rPr lang="es-PY" sz="1000" b="0" i="0" kern="1200" baseline="0" dirty="0" err="1">
                <a:solidFill>
                  <a:schemeClr val="tx1"/>
                </a:solidFill>
                <a:effectLst/>
                <a:latin typeface="+mn-lt"/>
                <a:ea typeface="+mn-ea"/>
                <a:cs typeface="+mn-cs"/>
              </a:rPr>
              <a:t>Ej</a:t>
            </a:r>
            <a:r>
              <a:rPr lang="es-PY" sz="1000" b="0" i="0" kern="1200" baseline="0" dirty="0">
                <a:solidFill>
                  <a:schemeClr val="tx1"/>
                </a:solidFill>
                <a:effectLst/>
                <a:latin typeface="+mn-lt"/>
                <a:ea typeface="+mn-ea"/>
                <a:cs typeface="+mn-cs"/>
              </a:rPr>
              <a:t>: Ventas del año, </a:t>
            </a:r>
            <a:r>
              <a:rPr lang="es-PY" sz="1000" b="0" i="0" kern="1200" baseline="0" dirty="0" err="1">
                <a:solidFill>
                  <a:schemeClr val="tx1"/>
                </a:solidFill>
                <a:effectLst/>
                <a:latin typeface="+mn-lt"/>
                <a:ea typeface="+mn-ea"/>
                <a:cs typeface="+mn-cs"/>
              </a:rPr>
              <a:t>trimeste</a:t>
            </a:r>
            <a:r>
              <a:rPr lang="es-PY" sz="1000" b="0" i="0" kern="1200" baseline="0" dirty="0">
                <a:solidFill>
                  <a:schemeClr val="tx1"/>
                </a:solidFill>
                <a:effectLst/>
                <a:latin typeface="+mn-lt"/>
                <a:ea typeface="+mn-ea"/>
                <a:cs typeface="+mn-cs"/>
              </a:rPr>
              <a:t>, mes, etc.</a:t>
            </a:r>
          </a:p>
          <a:p>
            <a:endParaRPr lang="es-PY" sz="1000" b="0" i="0" kern="1200" baseline="0" dirty="0">
              <a:solidFill>
                <a:schemeClr val="tx1"/>
              </a:solidFill>
              <a:effectLst/>
              <a:latin typeface="+mn-lt"/>
              <a:ea typeface="+mn-ea"/>
              <a:cs typeface="+mn-cs"/>
            </a:endParaRPr>
          </a:p>
          <a:p>
            <a:r>
              <a:rPr lang="es-PY" sz="1000" b="0" i="0" kern="1200" baseline="0" dirty="0">
                <a:solidFill>
                  <a:schemeClr val="tx1"/>
                </a:solidFill>
                <a:effectLst/>
                <a:latin typeface="+mn-lt"/>
                <a:ea typeface="+mn-ea"/>
                <a:cs typeface="+mn-cs"/>
              </a:rPr>
              <a:t>Predictivo: Qué pasará</a:t>
            </a:r>
            <a:r>
              <a:rPr lang="en-US" sz="1000" b="0" i="0" kern="1200" baseline="0" dirty="0">
                <a:solidFill>
                  <a:schemeClr val="tx1"/>
                </a:solidFill>
                <a:effectLst/>
                <a:latin typeface="+mn-lt"/>
                <a:ea typeface="+mn-ea"/>
                <a:cs typeface="+mn-cs"/>
              </a:rPr>
              <a:t>?</a:t>
            </a:r>
            <a:r>
              <a:rPr lang="es-PY" sz="10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000" b="0" i="0" kern="1200" baseline="0" dirty="0">
                <a:solidFill>
                  <a:schemeClr val="tx1"/>
                </a:solidFill>
                <a:effectLst/>
                <a:latin typeface="+mn-lt"/>
                <a:ea typeface="+mn-ea"/>
                <a:cs typeface="+mn-cs"/>
              </a:rPr>
            </a:br>
            <a:br>
              <a:rPr lang="es-PY" sz="1000" b="0" i="0" kern="1200" baseline="0" dirty="0">
                <a:solidFill>
                  <a:schemeClr val="tx1"/>
                </a:solidFill>
                <a:effectLst/>
                <a:latin typeface="+mn-lt"/>
                <a:ea typeface="+mn-ea"/>
                <a:cs typeface="+mn-cs"/>
              </a:rPr>
            </a:br>
            <a:r>
              <a:rPr lang="es-PY" sz="1000" b="0" i="0" kern="1200" baseline="0" dirty="0">
                <a:solidFill>
                  <a:schemeClr val="tx1"/>
                </a:solidFill>
                <a:effectLst/>
                <a:latin typeface="+mn-lt"/>
                <a:ea typeface="+mn-ea"/>
                <a:cs typeface="+mn-cs"/>
              </a:rPr>
              <a:t>Prescriptivo: Qué debería hacer</a:t>
            </a:r>
            <a:r>
              <a:rPr lang="en-US" sz="1000" b="0" i="0" kern="1200" baseline="0" dirty="0">
                <a:solidFill>
                  <a:schemeClr val="tx1"/>
                </a:solidFill>
                <a:effectLst/>
                <a:latin typeface="+mn-lt"/>
                <a:ea typeface="+mn-ea"/>
                <a:cs typeface="+mn-cs"/>
              </a:rPr>
              <a:t>?</a:t>
            </a:r>
            <a:r>
              <a:rPr lang="es-PY" sz="1000" b="0" i="0" kern="1200" baseline="0" dirty="0">
                <a:solidFill>
                  <a:schemeClr val="tx1"/>
                </a:solidFill>
                <a:effectLst/>
                <a:latin typeface="+mn-lt"/>
                <a:ea typeface="+mn-ea"/>
                <a:cs typeface="+mn-cs"/>
              </a:rPr>
              <a:t> Predictivo: </a:t>
            </a:r>
          </a:p>
          <a:p>
            <a:endParaRPr lang="es-PY" sz="1000" b="0" i="0" kern="1200" baseline="0" dirty="0">
              <a:solidFill>
                <a:schemeClr val="tx1"/>
              </a:solidFill>
              <a:effectLst/>
              <a:latin typeface="+mn-lt"/>
              <a:ea typeface="+mn-ea"/>
              <a:cs typeface="+mn-cs"/>
            </a:endParaRPr>
          </a:p>
          <a:p>
            <a:endParaRPr lang="es-PY" sz="1000" b="0" i="0" kern="1200" baseline="0" dirty="0">
              <a:solidFill>
                <a:schemeClr val="tx1"/>
              </a:solidFill>
              <a:effectLst/>
              <a:latin typeface="+mn-lt"/>
              <a:ea typeface="+mn-ea"/>
              <a:cs typeface="+mn-cs"/>
            </a:endParaRPr>
          </a:p>
          <a:p>
            <a:r>
              <a:rPr lang="es-ES" sz="1000" b="0" i="0" kern="1200" dirty="0">
                <a:solidFill>
                  <a:schemeClr val="tx1"/>
                </a:solidFill>
                <a:effectLst/>
                <a:latin typeface="+mn-lt"/>
                <a:ea typeface="+mn-ea"/>
                <a:cs typeface="+mn-cs"/>
              </a:rPr>
              <a:t>La gran mayoría de las</a:t>
            </a:r>
            <a:r>
              <a:rPr lang="es-ES" sz="1000" b="0" i="0" kern="1200" baseline="0" dirty="0">
                <a:solidFill>
                  <a:schemeClr val="tx1"/>
                </a:solidFill>
                <a:effectLst/>
                <a:latin typeface="+mn-lt"/>
                <a:ea typeface="+mn-ea"/>
                <a:cs typeface="+mn-cs"/>
              </a:rPr>
              <a:t> empresas </a:t>
            </a:r>
            <a:r>
              <a:rPr lang="es-ES" sz="10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000" b="0" i="0" kern="1200" dirty="0">
              <a:solidFill>
                <a:schemeClr val="tx1"/>
              </a:solidFill>
              <a:effectLst/>
              <a:latin typeface="+mn-lt"/>
              <a:ea typeface="+mn-ea"/>
              <a:cs typeface="+mn-cs"/>
            </a:endParaRPr>
          </a:p>
          <a:p>
            <a:endParaRPr lang="es-PY" sz="10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1891631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1803431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381927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3405685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2616412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777752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3703176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Datos:</a:t>
            </a:r>
          </a:p>
          <a:p>
            <a:r>
              <a:rPr lang="es-PY" dirty="0"/>
              <a:t>Son hechos y cifras sin procesar, sin ninguna interpretación ni ningún análisis añadidos.</a:t>
            </a:r>
          </a:p>
          <a:p>
            <a:r>
              <a:rPr lang="es-PY" dirty="0"/>
              <a:t>Información: </a:t>
            </a:r>
            <a:br>
              <a:rPr lang="es-PY" dirty="0"/>
            </a:br>
            <a:r>
              <a:rPr lang="es-PY" dirty="0"/>
              <a:t>Son datos que han sido interpretados a fin de que tengan sentido para el usuario.</a:t>
            </a:r>
            <a:br>
              <a:rPr lang="es-PY" dirty="0"/>
            </a:br>
            <a:r>
              <a:rPr lang="es-PY" dirty="0"/>
              <a:t>Conocimiento: </a:t>
            </a:r>
          </a:p>
          <a:p>
            <a:r>
              <a:rPr lang="es-PY" dirty="0"/>
              <a:t>Es una combinación de información, experiencia y visión que puede ser beneficiosa para el individuo o la organización, saber que hacer con la información y poner en práctica</a:t>
            </a:r>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19549014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48</a:t>
            </a:fld>
            <a:endParaRPr lang="es-PY"/>
          </a:p>
        </p:txBody>
      </p:sp>
    </p:spTree>
    <p:extLst>
      <p:ext uri="{BB962C8B-B14F-4D97-AF65-F5344CB8AC3E}">
        <p14:creationId xmlns:p14="http://schemas.microsoft.com/office/powerpoint/2010/main" val="650008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30348181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3521986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17859182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3717452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energía consumida del semestre y nos preguntamos de la energía que se </a:t>
            </a:r>
            <a:r>
              <a:rPr lang="es-ES" sz="1200" b="0" i="0" kern="1200" baseline="0" dirty="0" err="1">
                <a:solidFill>
                  <a:schemeClr val="tx1"/>
                </a:solidFill>
                <a:effectLst/>
                <a:latin typeface="+mn-lt"/>
                <a:ea typeface="+mn-ea"/>
                <a:cs typeface="+mn-cs"/>
              </a:rPr>
              <a:t>consumio</a:t>
            </a:r>
            <a:r>
              <a:rPr lang="es-ES" sz="1200" b="0" i="0" kern="1200" baseline="0" dirty="0">
                <a:solidFill>
                  <a:schemeClr val="tx1"/>
                </a:solidFill>
                <a:effectLst/>
                <a:latin typeface="+mn-lt"/>
                <a:ea typeface="+mn-ea"/>
                <a:cs typeface="+mn-cs"/>
              </a:rPr>
              <a:t> mes tras mes es solo hacer drill-</a:t>
            </a:r>
            <a:r>
              <a:rPr lang="es-ES" sz="1200" b="0" i="0" kern="1200" baseline="0" dirty="0" err="1">
                <a:solidFill>
                  <a:schemeClr val="tx1"/>
                </a:solidFill>
                <a:effectLst/>
                <a:latin typeface="+mn-lt"/>
                <a:ea typeface="+mn-ea"/>
                <a:cs typeface="+mn-cs"/>
              </a:rPr>
              <a:t>down</a:t>
            </a:r>
            <a:r>
              <a:rPr lang="es-ES" sz="1200" b="0" i="0" kern="1200" baseline="0" dirty="0">
                <a:solidFill>
                  <a:schemeClr val="tx1"/>
                </a:solidFill>
                <a:effectLst/>
                <a:latin typeface="+mn-lt"/>
                <a:ea typeface="+mn-ea"/>
                <a:cs typeface="+mn-cs"/>
              </a:rPr>
              <a:t> o sea navegar por las distintas dimensiones ya presentes en el gráfico sin ningún tipo de esperas.</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adecuado</a:t>
            </a:r>
            <a:r>
              <a:rPr lang="es-PY" sz="1200" b="0" i="0" kern="1200" dirty="0">
                <a:solidFill>
                  <a:schemeClr val="tx1"/>
                </a:solidFill>
                <a:effectLst/>
                <a:latin typeface="+mn-lt"/>
                <a:ea typeface="+mn-ea"/>
                <a:cs typeface="+mn-cs"/>
              </a:rPr>
              <a:t>: cualquier persona es la persona adecuada ya que no se necesita un conocimiento muy técnico solo se necesita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29600442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20657974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58</a:t>
            </a:fld>
            <a:endParaRPr lang="es-PY"/>
          </a:p>
        </p:txBody>
      </p:sp>
    </p:spTree>
    <p:extLst>
      <p:ext uri="{BB962C8B-B14F-4D97-AF65-F5344CB8AC3E}">
        <p14:creationId xmlns:p14="http://schemas.microsoft.com/office/powerpoint/2010/main" val="40898658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59</a:t>
            </a:fld>
            <a:endParaRPr lang="es-PY"/>
          </a:p>
        </p:txBody>
      </p:sp>
    </p:spTree>
    <p:extLst>
      <p:ext uri="{BB962C8B-B14F-4D97-AF65-F5344CB8AC3E}">
        <p14:creationId xmlns:p14="http://schemas.microsoft.com/office/powerpoint/2010/main" val="14873103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60</a:t>
            </a:fld>
            <a:endParaRPr lang="es-PY"/>
          </a:p>
        </p:txBody>
      </p:sp>
    </p:spTree>
    <p:extLst>
      <p:ext uri="{BB962C8B-B14F-4D97-AF65-F5344CB8AC3E}">
        <p14:creationId xmlns:p14="http://schemas.microsoft.com/office/powerpoint/2010/main" val="12489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más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rápidas(drill up, drill </a:t>
            </a:r>
            <a:r>
              <a:rPr lang="es-PY" sz="1200" b="0" i="0" kern="1200" baseline="0" dirty="0" err="1">
                <a:solidFill>
                  <a:schemeClr val="tx1"/>
                </a:solidFill>
                <a:effectLst/>
                <a:latin typeface="+mn-lt"/>
                <a:ea typeface="+mn-ea"/>
                <a:cs typeface="+mn-cs"/>
              </a:rPr>
              <a:t>down</a:t>
            </a:r>
            <a:r>
              <a:rPr lang="es-PY" sz="1200" b="0" i="0" kern="1200" baseline="0" dirty="0">
                <a:solidFill>
                  <a:schemeClr val="tx1"/>
                </a:solidFill>
                <a:effectLst/>
                <a:latin typeface="+mn-lt"/>
                <a:ea typeface="+mn-ea"/>
                <a:cs typeface="+mn-cs"/>
              </a:rPr>
              <a:t>) a las preguntas de negocio.</a:t>
            </a:r>
            <a:r>
              <a:rPr lang="es-ES" sz="1200" dirty="0"/>
              <a:t>.</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los productos más vendidos.</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ejemplo de ocupación de habitaciones en el hotel(sería menos complejo)</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solo con algoritmos de reconocimiento de patrones(llevaría mucho tiempo), </a:t>
            </a:r>
          </a:p>
          <a:p>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Known unknowns: Data mining, text mining, analytics, forecasting(</a:t>
            </a:r>
            <a:r>
              <a:rPr lang="en-US" sz="1200" b="0" i="0" kern="1200" dirty="0" err="1">
                <a:solidFill>
                  <a:schemeClr val="tx1"/>
                </a:solidFill>
                <a:effectLst/>
                <a:latin typeface="+mn-lt"/>
                <a:ea typeface="+mn-ea"/>
                <a:cs typeface="+mn-cs"/>
              </a:rPr>
              <a:t>pronostico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linea</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tiempo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sobre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eventos</a:t>
            </a:r>
            <a:r>
              <a:rPr lang="en-US" sz="1200" b="0" i="0" kern="1200" dirty="0">
                <a:solidFill>
                  <a:schemeClr val="tx1"/>
                </a:solidFill>
                <a:effectLst/>
                <a:latin typeface="+mn-lt"/>
                <a:ea typeface="+mn-ea"/>
                <a:cs typeface="+mn-cs"/>
              </a:rPr>
              <a:t>(statistics), sentimental analysis).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Unknowns Unknows: Machine learning, artificial intelligence, big data, prediction(el </a:t>
            </a:r>
            <a:r>
              <a:rPr lang="en-US" sz="1200" b="0" i="0" kern="1200" dirty="0" err="1">
                <a:solidFill>
                  <a:schemeClr val="tx1"/>
                </a:solidFill>
                <a:effectLst/>
                <a:latin typeface="+mn-lt"/>
                <a:ea typeface="+mn-ea"/>
                <a:cs typeface="+mn-cs"/>
              </a:rPr>
              <a:t>cliente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pagar</a:t>
            </a:r>
            <a:r>
              <a:rPr lang="es-PY" sz="1200" b="0" i="0" kern="1200" dirty="0">
                <a:solidFill>
                  <a:schemeClr val="tx1"/>
                </a:solidFill>
                <a:effectLst/>
                <a:latin typeface="+mn-lt"/>
                <a:ea typeface="+mn-ea"/>
                <a:cs typeface="+mn-cs"/>
              </a:rPr>
              <a:t>á o no su tarjeta de </a:t>
            </a:r>
            <a:r>
              <a:rPr lang="es-PY" sz="1200" b="0" i="0" kern="1200" dirty="0" err="1">
                <a:solidFill>
                  <a:schemeClr val="tx1"/>
                </a:solidFill>
                <a:effectLst/>
                <a:latin typeface="+mn-lt"/>
                <a:ea typeface="+mn-ea"/>
                <a:cs typeface="+mn-cs"/>
              </a:rPr>
              <a:t>credito</a:t>
            </a:r>
            <a:r>
              <a:rPr lang="en-US" sz="1200" b="0" i="0" kern="1200" dirty="0">
                <a:solidFill>
                  <a:schemeClr val="tx1"/>
                </a:solidFill>
                <a:effectLst/>
                <a:latin typeface="+mn-lt"/>
                <a:ea typeface="+mn-ea"/>
                <a:cs typeface="+mn-cs"/>
              </a:rPr>
              <a:t>)..</a:t>
            </a:r>
            <a:endParaRPr lang="es-PY"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000" b="0" i="0" kern="1200" dirty="0">
                <a:solidFill>
                  <a:schemeClr val="tx1"/>
                </a:solidFill>
                <a:effectLst/>
                <a:latin typeface="+mn-lt"/>
                <a:ea typeface="+mn-ea"/>
                <a:cs typeface="+mn-cs"/>
              </a:rPr>
            </a:br>
            <a:endParaRPr lang="es-ES" sz="10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000" b="0" i="0" kern="1200" dirty="0">
                <a:solidFill>
                  <a:schemeClr val="tx1"/>
                </a:solidFill>
                <a:effectLst/>
                <a:latin typeface="+mn-lt"/>
                <a:ea typeface="+mn-ea"/>
                <a:cs typeface="+mn-cs"/>
              </a:rPr>
              <a:t> y limpieza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000" b="0" i="0" kern="1200" dirty="0" err="1">
                <a:solidFill>
                  <a:schemeClr val="tx1"/>
                </a:solidFill>
                <a:effectLst/>
                <a:latin typeface="+mn-lt"/>
                <a:ea typeface="+mn-ea"/>
                <a:cs typeface="+mn-cs"/>
              </a:rPr>
              <a:t>Mineria</a:t>
            </a:r>
            <a:r>
              <a:rPr lang="es-PY" sz="10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000" b="0" i="0" kern="1200" dirty="0">
              <a:solidFill>
                <a:schemeClr val="tx1"/>
              </a:solidFill>
              <a:effectLst/>
              <a:latin typeface="+mn-lt"/>
              <a:ea typeface="+mn-ea"/>
              <a:cs typeface="+mn-cs"/>
            </a:endParaRPr>
          </a:p>
          <a:p>
            <a:pPr rtl="0"/>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567818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un entorno de BI bien implementado el departamento de TI </a:t>
            </a:r>
            <a:r>
              <a:rPr lang="es-PY" sz="1200" b="0" i="0" kern="1200" dirty="0" err="1">
                <a:solidFill>
                  <a:schemeClr val="tx1"/>
                </a:solidFill>
                <a:effectLst/>
                <a:latin typeface="+mn-lt"/>
                <a:ea typeface="+mn-ea"/>
                <a:cs typeface="+mn-cs"/>
              </a:rPr>
              <a:t>disponibiliza</a:t>
            </a:r>
            <a:r>
              <a:rPr lang="es-PY" sz="1200" b="0" i="0" kern="1200" baseline="0" dirty="0">
                <a:solidFill>
                  <a:schemeClr val="tx1"/>
                </a:solidFill>
                <a:effectLst/>
                <a:latin typeface="+mn-lt"/>
                <a:ea typeface="+mn-ea"/>
                <a:cs typeface="+mn-cs"/>
              </a:rPr>
              <a:t> todos los conjuntos de datos de forma que es muy sencillo agarrar estos datos y mezclarlos en un nuevo conjunto que podría darnos un panorama diferente a la que teníamos previamente y nos ayudará a descubrir nuevas oportunidades</a:t>
            </a: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Filtros: solo estirar un campo y ya se transforma en filtro, esto es la diferencia entre un informe tradicionales.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13-03-2017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13-03-2017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13-03-2017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13-03-2017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13-03-2017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13-03-2017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13-03-2017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13-03-2017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13-03-2017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13-03-2017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13-03-2017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13-03-2017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13-03-2017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13-03-2017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2800" spc="371" dirty="0" err="1">
                <a:latin typeface="TT Corals Thin DEMO" panose="02000506020000020003" pitchFamily="50" charset="-52"/>
              </a:rPr>
              <a:t>Aplicados</a:t>
            </a:r>
            <a:r>
              <a:rPr lang="en-US" sz="2800" spc="371" dirty="0">
                <a:latin typeface="TT Corals Thin DEMO" panose="02000506020000020003" pitchFamily="50" charset="-52"/>
              </a:rPr>
              <a:t> a </a:t>
            </a:r>
            <a:r>
              <a:rPr lang="en-US" sz="2800" spc="371" dirty="0" err="1">
                <a:latin typeface="TT Corals Thin DEMO" panose="02000506020000020003" pitchFamily="50" charset="-52"/>
              </a:rPr>
              <a:t>datos</a:t>
            </a:r>
            <a:r>
              <a:rPr lang="en-US" sz="2800" spc="371" dirty="0">
                <a:latin typeface="TT Corals Thin DEMO" panose="02000506020000020003" pitchFamily="50" charset="-52"/>
              </a:rPr>
              <a:t> del </a:t>
            </a:r>
            <a:r>
              <a:rPr lang="en-US" sz="2800" spc="371" dirty="0" err="1">
                <a:latin typeface="TT Corals Thin DEMO" panose="02000506020000020003" pitchFamily="50" charset="-52"/>
              </a:rPr>
              <a:t>paraguay</a:t>
            </a:r>
            <a:endParaRPr sz="2800" spc="371" dirty="0">
              <a:latin typeface="TT Corals Thin DEMO" panose="02000506020000020003" pitchFamily="50" charset="-52"/>
            </a:endParaRP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26" name="Picture 2" descr="Resultado de imagen para data discovery business intelligence relation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65" y="-774799"/>
            <a:ext cx="11384369" cy="854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471851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396" y="725348"/>
            <a:ext cx="6842633" cy="7047052"/>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2" y="0"/>
            <a:ext cx="7439162" cy="583569"/>
          </a:xfrm>
        </p:spPr>
        <p:txBody>
          <a:bodyPr/>
          <a:lstStyle/>
          <a:p>
            <a:pPr algn="ctr" defTabSz="914400"/>
            <a:r>
              <a:rPr lang="es-ES" sz="4400" noProof="1">
                <a:solidFill>
                  <a:srgbClr val="318CCA"/>
                </a:solidFill>
                <a:latin typeface="Open Sans"/>
              </a:rPr>
              <a:t>Dashboards</a:t>
            </a:r>
            <a:endParaRPr lang="ES-PY" sz="4400" noProof="1">
              <a:solidFill>
                <a:srgbClr val="318CCA"/>
              </a:solidFill>
              <a:latin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1" y="564139"/>
            <a:ext cx="9516803" cy="691611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3" name="TextBox 22"/>
          <p:cNvSpPr txBox="1"/>
          <p:nvPr/>
        </p:nvSpPr>
        <p:spPr>
          <a:xfrm>
            <a:off x="-1908959" y="2369428"/>
            <a:ext cx="862923" cy="461665"/>
          </a:xfrm>
          <a:prstGeom prst="rect">
            <a:avLst/>
          </a:prstGeom>
          <a:noFill/>
          <a:ln>
            <a:noFill/>
          </a:ln>
        </p:spPr>
        <p:txBody>
          <a:bodyPr wrap="square" rtlCol="0">
            <a:spAutoFit/>
          </a:bodyPr>
          <a:lstStyle>
            <a:defPPr>
              <a:defRPr lang="en-US"/>
            </a:defPPr>
            <a:lvl1pPr>
              <a:defRPr sz="1200" b="1">
                <a:solidFill>
                  <a:srgbClr val="C9CA4C"/>
                </a:solidFill>
              </a:defRPr>
            </a:lvl1pPr>
          </a:lstStyle>
          <a:p>
            <a:r>
              <a:rPr lang="es-ES" dirty="0">
                <a:solidFill>
                  <a:srgbClr val="428CBF"/>
                </a:solidFill>
              </a:rPr>
              <a:t>1,9%</a:t>
            </a:r>
            <a:br>
              <a:rPr lang="es-ES" dirty="0">
                <a:solidFill>
                  <a:srgbClr val="428CBF"/>
                </a:solidFill>
              </a:rPr>
            </a:br>
            <a:r>
              <a:rPr lang="es-ES" dirty="0">
                <a:solidFill>
                  <a:srgbClr val="428CBF"/>
                </a:solidFill>
              </a:rPr>
              <a:t>5.385.002</a:t>
            </a:r>
          </a:p>
        </p:txBody>
      </p:sp>
      <p:sp>
        <p:nvSpPr>
          <p:cNvPr id="25" name="Elipse 15"/>
          <p:cNvSpPr/>
          <p:nvPr/>
        </p:nvSpPr>
        <p:spPr>
          <a:xfrm>
            <a:off x="-2320029" y="238872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TextBox 25"/>
          <p:cNvSpPr txBox="1"/>
          <p:nvPr/>
        </p:nvSpPr>
        <p:spPr>
          <a:xfrm>
            <a:off x="-1826559" y="1711376"/>
            <a:ext cx="698124" cy="461665"/>
          </a:xfrm>
          <a:prstGeom prst="rect">
            <a:avLst/>
          </a:prstGeom>
          <a:noFill/>
          <a:ln>
            <a:noFill/>
          </a:ln>
        </p:spPr>
        <p:txBody>
          <a:bodyPr wrap="square" rtlCol="0">
            <a:spAutoFit/>
          </a:bodyPr>
          <a:lstStyle/>
          <a:p>
            <a:r>
              <a:rPr lang="es-ES" sz="1200" b="1" dirty="0">
                <a:solidFill>
                  <a:srgbClr val="C9CA4C"/>
                </a:solidFill>
              </a:rPr>
              <a:t>4,15%</a:t>
            </a:r>
            <a:br>
              <a:rPr lang="es-ES" sz="1200" dirty="0">
                <a:solidFill>
                  <a:srgbClr val="C9CA4C"/>
                </a:solidFill>
              </a:rPr>
            </a:br>
            <a:r>
              <a:rPr lang="es-ES" sz="1200" b="1" dirty="0">
                <a:solidFill>
                  <a:srgbClr val="C9CA4C"/>
                </a:solidFill>
              </a:rPr>
              <a:t>959.580</a:t>
            </a:r>
          </a:p>
        </p:txBody>
      </p:sp>
      <p:sp>
        <p:nvSpPr>
          <p:cNvPr id="28" name="Elipse 20"/>
          <p:cNvSpPr/>
          <p:nvPr/>
        </p:nvSpPr>
        <p:spPr>
          <a:xfrm>
            <a:off x="-2323993" y="207158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lumMod val="75000"/>
                    <a:lumOff val="25000"/>
                  </a:prstClr>
                </a:solidFill>
                <a:effectLst/>
                <a:uLnTx/>
                <a:uFillTx/>
                <a:latin typeface="HK Grotesk"/>
                <a:sym typeface="HK Grotesk"/>
              </a:rPr>
              <a:t>Presentado</a:t>
            </a:r>
            <a:r>
              <a:rPr kumimoji="0" lang="en-US" sz="200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r>
              <a:rPr kumimoji="0" lang="en-US" sz="2000" b="0" i="0" u="none" strike="noStrike" kern="1200" cap="none" spc="0" normalizeH="0" baseline="0" noProof="0" dirty="0" err="1">
                <a:ln>
                  <a:noFill/>
                </a:ln>
                <a:solidFill>
                  <a:prstClr val="black">
                    <a:lumMod val="75000"/>
                    <a:lumOff val="25000"/>
                  </a:prstClr>
                </a:solidFill>
                <a:effectLst/>
                <a:uLnTx/>
                <a:uFillTx/>
                <a:latin typeface="HK Grotesk"/>
                <a:sym typeface="HK Grotesk"/>
              </a:rPr>
              <a:t>por</a:t>
            </a:r>
            <a:r>
              <a:rPr kumimoji="0" sz="200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a:t>
            </a:r>
            <a:r>
              <a:rPr kumimoji="0" lang="es-PY" sz="1800" b="0" i="0" u="none" strike="noStrike" kern="1200" cap="none" spc="0" normalizeH="0" baseline="0" noProof="0" dirty="0" err="1">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án</a:t>
            </a:r>
            <a:r>
              <a:rPr kumimoji="0" lang="es-PY"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 Landaida Duarte</a:t>
            </a:r>
            <a:endParaRPr kumimoji="0"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endParaRPr kumimoji="0"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pic>
        <p:nvPicPr>
          <p:cNvPr id="5" name="Picture Placeholder 4"/>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Iván </a:t>
            </a:r>
            <a:r>
              <a:rPr kumimoji="0" lang="en-US" sz="2000" b="0" i="0" u="none" strike="noStrike" kern="1200" cap="none" spc="0" normalizeH="0" baseline="0" noProof="0" dirty="0" err="1">
                <a:ln>
                  <a:noFill/>
                </a:ln>
                <a:solidFill>
                  <a:prstClr val="black"/>
                </a:solidFill>
                <a:effectLst/>
                <a:uLnTx/>
                <a:uFillTx/>
                <a:latin typeface="HK Grotesk Medium" panose="00000600000000000000" pitchFamily="50" charset="0"/>
                <a:ea typeface="+mn-ea"/>
                <a:cs typeface="+mn-cs"/>
              </a:rPr>
              <a:t>Cáceres</a:t>
            </a:r>
            <a:endPar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endParaRP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dirty="0" err="1">
                <a:solidFill>
                  <a:srgbClr val="C4C4C4"/>
                </a:solidFill>
                <a:latin typeface="TT Corals Thin DEMO" panose="02000506020000020003" pitchFamily="50" charset="-52"/>
              </a:rPr>
              <a:t>Aplicados</a:t>
            </a:r>
            <a:r>
              <a:rPr lang="en-US" sz="1500" spc="371" dirty="0">
                <a:solidFill>
                  <a:srgbClr val="C4C4C4"/>
                </a:solidFill>
                <a:latin typeface="TT Corals Thin DEMO" panose="02000506020000020003" pitchFamily="50" charset="-52"/>
              </a:rPr>
              <a:t> a </a:t>
            </a:r>
            <a:r>
              <a:rPr lang="en-US" sz="1500" spc="371" dirty="0" err="1">
                <a:solidFill>
                  <a:srgbClr val="C4C4C4"/>
                </a:solidFill>
                <a:latin typeface="TT Corals Thin DEMO" panose="02000506020000020003" pitchFamily="50" charset="-52"/>
              </a:rPr>
              <a:t>datos</a:t>
            </a:r>
            <a:r>
              <a:rPr lang="en-US" sz="1500" spc="371" dirty="0">
                <a:solidFill>
                  <a:srgbClr val="C4C4C4"/>
                </a:solidFill>
                <a:latin typeface="TT Corals Thin DEMO" panose="02000506020000020003" pitchFamily="50" charset="-52"/>
              </a:rPr>
              <a:t> del </a:t>
            </a:r>
            <a:r>
              <a:rPr lang="en-US" sz="1500" spc="371" dirty="0" err="1">
                <a:solidFill>
                  <a:srgbClr val="C4C4C4"/>
                </a:solidFill>
                <a:latin typeface="TT Corals Thin DEMO" panose="02000506020000020003" pitchFamily="50" charset="-52"/>
              </a:rPr>
              <a:t>paraguay</a:t>
            </a:r>
            <a:endParaRPr sz="1500" spc="371" dirty="0">
              <a:solidFill>
                <a:srgbClr val="C4C4C4"/>
              </a:solidFill>
              <a:latin typeface="TT Corals Thin DEMO" panose="02000506020000020003" pitchFamily="50" charset="-52"/>
            </a:endParaRP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3" name="TextBox 22"/>
          <p:cNvSpPr txBox="1"/>
          <p:nvPr/>
        </p:nvSpPr>
        <p:spPr>
          <a:xfrm>
            <a:off x="1756390" y="1705417"/>
            <a:ext cx="862923" cy="461665"/>
          </a:xfrm>
          <a:prstGeom prst="rect">
            <a:avLst/>
          </a:prstGeom>
          <a:noFill/>
          <a:ln>
            <a:noFill/>
          </a:ln>
        </p:spPr>
        <p:txBody>
          <a:bodyPr wrap="square" rtlCol="0">
            <a:spAutoFit/>
          </a:bodyPr>
          <a:lstStyle>
            <a:defPPr>
              <a:defRPr lang="en-US"/>
            </a:defPPr>
            <a:lvl1pPr>
              <a:defRPr sz="1200" b="1">
                <a:solidFill>
                  <a:srgbClr val="C9CA4C"/>
                </a:solidFill>
              </a:defRPr>
            </a:lvl1pPr>
          </a:lstStyle>
          <a:p>
            <a:r>
              <a:rPr lang="es-ES" dirty="0">
                <a:solidFill>
                  <a:srgbClr val="428CBF"/>
                </a:solidFill>
              </a:rPr>
              <a:t>1,9%</a:t>
            </a:r>
            <a:br>
              <a:rPr lang="es-ES" dirty="0">
                <a:solidFill>
                  <a:srgbClr val="428CBF"/>
                </a:solidFill>
              </a:rPr>
            </a:br>
            <a:r>
              <a:rPr lang="es-ES" dirty="0">
                <a:solidFill>
                  <a:srgbClr val="428CBF"/>
                </a:solidFill>
              </a:rPr>
              <a:t>5.385.002</a:t>
            </a:r>
          </a:p>
        </p:txBody>
      </p:sp>
      <p:sp>
        <p:nvSpPr>
          <p:cNvPr id="25" name="Elipse 15"/>
          <p:cNvSpPr/>
          <p:nvPr/>
        </p:nvSpPr>
        <p:spPr>
          <a:xfrm>
            <a:off x="1040586" y="2427042"/>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TextBox 25"/>
          <p:cNvSpPr txBox="1"/>
          <p:nvPr/>
        </p:nvSpPr>
        <p:spPr>
          <a:xfrm>
            <a:off x="1147266" y="1705418"/>
            <a:ext cx="698124" cy="461665"/>
          </a:xfrm>
          <a:prstGeom prst="rect">
            <a:avLst/>
          </a:prstGeom>
          <a:noFill/>
          <a:ln>
            <a:noFill/>
          </a:ln>
        </p:spPr>
        <p:txBody>
          <a:bodyPr wrap="square" rtlCol="0">
            <a:spAutoFit/>
          </a:bodyPr>
          <a:lstStyle/>
          <a:p>
            <a:r>
              <a:rPr lang="es-ES" sz="1200" b="1" dirty="0">
                <a:solidFill>
                  <a:srgbClr val="C8C949"/>
                </a:solidFill>
              </a:rPr>
              <a:t>4,15%</a:t>
            </a:r>
            <a:br>
              <a:rPr lang="es-ES" sz="1200" dirty="0">
                <a:solidFill>
                  <a:srgbClr val="C8C949"/>
                </a:solidFill>
              </a:rPr>
            </a:br>
            <a:r>
              <a:rPr lang="es-ES" sz="1200" b="1" dirty="0">
                <a:solidFill>
                  <a:srgbClr val="C8C949"/>
                </a:solidFill>
              </a:rPr>
              <a:t>959.580</a:t>
            </a:r>
          </a:p>
        </p:txBody>
      </p:sp>
      <p:sp>
        <p:nvSpPr>
          <p:cNvPr id="28" name="Elipse 20"/>
          <p:cNvSpPr/>
          <p:nvPr/>
        </p:nvSpPr>
        <p:spPr>
          <a:xfrm>
            <a:off x="1040586" y="206562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3" name="TextBox 22"/>
          <p:cNvSpPr txBox="1"/>
          <p:nvPr/>
        </p:nvSpPr>
        <p:spPr>
          <a:xfrm>
            <a:off x="1756390" y="1705417"/>
            <a:ext cx="862923" cy="461665"/>
          </a:xfrm>
          <a:prstGeom prst="rect">
            <a:avLst/>
          </a:prstGeom>
          <a:noFill/>
          <a:ln>
            <a:noFill/>
          </a:ln>
        </p:spPr>
        <p:txBody>
          <a:bodyPr wrap="square" rtlCol="0">
            <a:spAutoFit/>
          </a:bodyPr>
          <a:lstStyle>
            <a:defPPr>
              <a:defRPr lang="en-US"/>
            </a:defPPr>
            <a:lvl1pPr>
              <a:defRPr sz="1200" b="1">
                <a:solidFill>
                  <a:srgbClr val="C9CA4C"/>
                </a:solidFill>
              </a:defRPr>
            </a:lvl1pPr>
          </a:lstStyle>
          <a:p>
            <a:r>
              <a:rPr lang="es-ES" dirty="0">
                <a:solidFill>
                  <a:srgbClr val="428CBF"/>
                </a:solidFill>
              </a:rPr>
              <a:t>1,85%</a:t>
            </a:r>
            <a:br>
              <a:rPr lang="es-ES" dirty="0">
                <a:solidFill>
                  <a:srgbClr val="428CBF"/>
                </a:solidFill>
              </a:rPr>
            </a:br>
            <a:r>
              <a:rPr lang="es-ES" dirty="0">
                <a:solidFill>
                  <a:srgbClr val="428CBF"/>
                </a:solidFill>
              </a:rPr>
              <a:t>5.486.610</a:t>
            </a:r>
          </a:p>
        </p:txBody>
      </p:sp>
      <p:sp>
        <p:nvSpPr>
          <p:cNvPr id="25" name="Elipse 15"/>
          <p:cNvSpPr/>
          <p:nvPr/>
        </p:nvSpPr>
        <p:spPr>
          <a:xfrm>
            <a:off x="1649710" y="244132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TextBox 25"/>
          <p:cNvSpPr txBox="1"/>
          <p:nvPr/>
        </p:nvSpPr>
        <p:spPr>
          <a:xfrm>
            <a:off x="1147266" y="1705418"/>
            <a:ext cx="698124" cy="461665"/>
          </a:xfrm>
          <a:prstGeom prst="rect">
            <a:avLst/>
          </a:prstGeom>
          <a:noFill/>
          <a:ln>
            <a:noFill/>
          </a:ln>
        </p:spPr>
        <p:txBody>
          <a:bodyPr wrap="square" rtlCol="0">
            <a:spAutoFit/>
          </a:bodyPr>
          <a:lstStyle/>
          <a:p>
            <a:r>
              <a:rPr lang="es-ES" sz="1200" b="1" dirty="0">
                <a:solidFill>
                  <a:srgbClr val="C8C949"/>
                </a:solidFill>
              </a:rPr>
              <a:t>0,5%</a:t>
            </a:r>
            <a:br>
              <a:rPr lang="es-ES" sz="1200" dirty="0">
                <a:solidFill>
                  <a:srgbClr val="C8C949"/>
                </a:solidFill>
              </a:rPr>
            </a:br>
            <a:r>
              <a:rPr lang="es-ES" sz="1200" b="1" dirty="0">
                <a:solidFill>
                  <a:srgbClr val="C8C949"/>
                </a:solidFill>
              </a:rPr>
              <a:t>964.449</a:t>
            </a:r>
          </a:p>
        </p:txBody>
      </p:sp>
      <p:sp>
        <p:nvSpPr>
          <p:cNvPr id="28" name="Elipse 20"/>
          <p:cNvSpPr/>
          <p:nvPr/>
        </p:nvSpPr>
        <p:spPr>
          <a:xfrm>
            <a:off x="1649710" y="2651414"/>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3" name="TextBox 22"/>
          <p:cNvSpPr txBox="1"/>
          <p:nvPr/>
        </p:nvSpPr>
        <p:spPr>
          <a:xfrm>
            <a:off x="1930399" y="1705418"/>
            <a:ext cx="862923" cy="461665"/>
          </a:xfrm>
          <a:prstGeom prst="rect">
            <a:avLst/>
          </a:prstGeom>
          <a:noFill/>
          <a:ln>
            <a:noFill/>
          </a:ln>
        </p:spPr>
        <p:txBody>
          <a:bodyPr wrap="square" rtlCol="0">
            <a:spAutoFit/>
          </a:bodyPr>
          <a:lstStyle>
            <a:defPPr>
              <a:defRPr lang="en-US"/>
            </a:defPPr>
            <a:lvl1pPr>
              <a:defRPr sz="1200" b="1">
                <a:solidFill>
                  <a:srgbClr val="C9CA4C"/>
                </a:solidFill>
              </a:defRPr>
            </a:lvl1pPr>
          </a:lstStyle>
          <a:p>
            <a:r>
              <a:rPr lang="es-ES" dirty="0">
                <a:solidFill>
                  <a:srgbClr val="428CBF"/>
                </a:solidFill>
              </a:rPr>
              <a:t>1,69%</a:t>
            </a:r>
            <a:br>
              <a:rPr lang="es-ES" dirty="0">
                <a:solidFill>
                  <a:srgbClr val="428CBF"/>
                </a:solidFill>
              </a:rPr>
            </a:br>
            <a:r>
              <a:rPr lang="es-ES" dirty="0">
                <a:solidFill>
                  <a:srgbClr val="428CBF"/>
                </a:solidFill>
              </a:rPr>
              <a:t>5.877.323</a:t>
            </a:r>
          </a:p>
        </p:txBody>
      </p:sp>
      <p:sp>
        <p:nvSpPr>
          <p:cNvPr id="25" name="Elipse 15"/>
          <p:cNvSpPr/>
          <p:nvPr/>
        </p:nvSpPr>
        <p:spPr>
          <a:xfrm>
            <a:off x="4051762" y="2475885"/>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TextBox 25"/>
          <p:cNvSpPr txBox="1"/>
          <p:nvPr/>
        </p:nvSpPr>
        <p:spPr>
          <a:xfrm>
            <a:off x="1147264" y="1705418"/>
            <a:ext cx="783135" cy="461665"/>
          </a:xfrm>
          <a:prstGeom prst="rect">
            <a:avLst/>
          </a:prstGeom>
          <a:noFill/>
          <a:ln>
            <a:noFill/>
          </a:ln>
        </p:spPr>
        <p:txBody>
          <a:bodyPr wrap="square" rtlCol="0">
            <a:spAutoFit/>
          </a:bodyPr>
          <a:lstStyle/>
          <a:p>
            <a:r>
              <a:rPr lang="es-ES" sz="1200" b="1" dirty="0">
                <a:solidFill>
                  <a:srgbClr val="C8C949"/>
                </a:solidFill>
              </a:rPr>
              <a:t>6,58%</a:t>
            </a:r>
            <a:br>
              <a:rPr lang="es-ES" sz="1200" dirty="0">
                <a:solidFill>
                  <a:srgbClr val="C8C949"/>
                </a:solidFill>
              </a:rPr>
            </a:br>
            <a:r>
              <a:rPr lang="es-ES" sz="1200" b="1" dirty="0">
                <a:solidFill>
                  <a:srgbClr val="C8C949"/>
                </a:solidFill>
              </a:rPr>
              <a:t>1.072.841</a:t>
            </a:r>
          </a:p>
        </p:txBody>
      </p:sp>
      <p:sp>
        <p:nvSpPr>
          <p:cNvPr id="28" name="Elipse 20"/>
          <p:cNvSpPr/>
          <p:nvPr/>
        </p:nvSpPr>
        <p:spPr>
          <a:xfrm>
            <a:off x="4069860" y="170541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707580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3" name="TextBox 22"/>
          <p:cNvSpPr txBox="1"/>
          <p:nvPr/>
        </p:nvSpPr>
        <p:spPr>
          <a:xfrm>
            <a:off x="2387599" y="4423218"/>
            <a:ext cx="862923" cy="276999"/>
          </a:xfrm>
          <a:prstGeom prst="rect">
            <a:avLst/>
          </a:prstGeom>
          <a:noFill/>
          <a:ln>
            <a:noFill/>
          </a:ln>
        </p:spPr>
        <p:txBody>
          <a:bodyPr wrap="square" rtlCol="0">
            <a:spAutoFit/>
          </a:bodyPr>
          <a:lstStyle>
            <a:defPPr>
              <a:defRPr lang="en-US"/>
            </a:defPPr>
            <a:lvl1pPr>
              <a:defRPr sz="1200" b="1">
                <a:solidFill>
                  <a:srgbClr val="C9CA4C"/>
                </a:solidFill>
              </a:defRPr>
            </a:lvl1pPr>
          </a:lstStyle>
          <a:p>
            <a:r>
              <a:rPr lang="es-ES" dirty="0">
                <a:solidFill>
                  <a:srgbClr val="6CA6CE"/>
                </a:solidFill>
              </a:rPr>
              <a:t>6.657.232</a:t>
            </a:r>
          </a:p>
        </p:txBody>
      </p:sp>
      <p:sp>
        <p:nvSpPr>
          <p:cNvPr id="25" name="Elipse 15"/>
          <p:cNvSpPr/>
          <p:nvPr/>
        </p:nvSpPr>
        <p:spPr>
          <a:xfrm>
            <a:off x="3998422" y="557203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TextBox 25"/>
          <p:cNvSpPr txBox="1"/>
          <p:nvPr/>
        </p:nvSpPr>
        <p:spPr>
          <a:xfrm>
            <a:off x="1604464" y="4423218"/>
            <a:ext cx="884736" cy="276999"/>
          </a:xfrm>
          <a:prstGeom prst="rect">
            <a:avLst/>
          </a:prstGeom>
          <a:noFill/>
          <a:ln>
            <a:noFill/>
          </a:ln>
        </p:spPr>
        <p:txBody>
          <a:bodyPr wrap="square" rtlCol="0">
            <a:spAutoFit/>
          </a:bodyPr>
          <a:lstStyle/>
          <a:p>
            <a:r>
              <a:rPr lang="es-ES" sz="1200" b="1" dirty="0">
                <a:solidFill>
                  <a:srgbClr val="E47272"/>
                </a:solidFill>
              </a:rPr>
              <a:t>9.794GWh</a:t>
            </a:r>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3086208" y="4423218"/>
            <a:ext cx="884736" cy="276999"/>
          </a:xfrm>
          <a:prstGeom prst="rect">
            <a:avLst/>
          </a:prstGeom>
          <a:noFill/>
          <a:ln>
            <a:noFill/>
          </a:ln>
        </p:spPr>
        <p:txBody>
          <a:bodyPr wrap="square" rtlCol="0">
            <a:spAutoFit/>
          </a:bodyPr>
          <a:lstStyle/>
          <a:p>
            <a:r>
              <a:rPr lang="es-ES" sz="1200" b="1" dirty="0">
                <a:solidFill>
                  <a:srgbClr val="CFD06A"/>
                </a:solidFill>
              </a:rPr>
              <a:t>000000</a:t>
            </a:r>
          </a:p>
        </p:txBody>
      </p:sp>
      <p:sp>
        <p:nvSpPr>
          <p:cNvPr id="18" name="Elipse 15"/>
          <p:cNvSpPr/>
          <p:nvPr/>
        </p:nvSpPr>
        <p:spPr>
          <a:xfrm>
            <a:off x="3998422" y="6512195"/>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3" name="TextBox 22"/>
          <p:cNvSpPr txBox="1"/>
          <p:nvPr/>
        </p:nvSpPr>
        <p:spPr>
          <a:xfrm>
            <a:off x="2387599" y="4423218"/>
            <a:ext cx="862923" cy="276999"/>
          </a:xfrm>
          <a:prstGeom prst="rect">
            <a:avLst/>
          </a:prstGeom>
          <a:noFill/>
          <a:ln>
            <a:noFill/>
          </a:ln>
        </p:spPr>
        <p:txBody>
          <a:bodyPr wrap="square" rtlCol="0">
            <a:spAutoFit/>
          </a:bodyPr>
          <a:lstStyle>
            <a:defPPr>
              <a:defRPr lang="en-US"/>
            </a:defPPr>
            <a:lvl1pPr>
              <a:defRPr sz="1200" b="1">
                <a:solidFill>
                  <a:srgbClr val="C9CA4C"/>
                </a:solidFill>
              </a:defRPr>
            </a:lvl1pPr>
          </a:lstStyle>
          <a:p>
            <a:r>
              <a:rPr lang="es-ES" dirty="0">
                <a:solidFill>
                  <a:srgbClr val="428CBF"/>
                </a:solidFill>
              </a:rPr>
              <a:t>6.764.805</a:t>
            </a:r>
          </a:p>
        </p:txBody>
      </p:sp>
      <p:sp>
        <p:nvSpPr>
          <p:cNvPr id="25" name="Elipse 15"/>
          <p:cNvSpPr/>
          <p:nvPr/>
        </p:nvSpPr>
        <p:spPr>
          <a:xfrm>
            <a:off x="4217468" y="5572035"/>
            <a:ext cx="106680" cy="101456"/>
          </a:xfrm>
          <a:prstGeom prst="ellipse">
            <a:avLst/>
          </a:prstGeom>
          <a:solidFill>
            <a:srgbClr val="C4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TextBox 25"/>
          <p:cNvSpPr txBox="1"/>
          <p:nvPr/>
        </p:nvSpPr>
        <p:spPr>
          <a:xfrm>
            <a:off x="1565886" y="4423218"/>
            <a:ext cx="917756" cy="276999"/>
          </a:xfrm>
          <a:prstGeom prst="rect">
            <a:avLst/>
          </a:prstGeom>
          <a:noFill/>
          <a:ln>
            <a:noFill/>
          </a:ln>
        </p:spPr>
        <p:txBody>
          <a:bodyPr wrap="square" rtlCol="0">
            <a:spAutoFit/>
          </a:bodyPr>
          <a:lstStyle/>
          <a:p>
            <a:r>
              <a:rPr lang="es-ES" sz="1200" b="1" dirty="0">
                <a:solidFill>
                  <a:srgbClr val="E47272"/>
                </a:solidFill>
              </a:rPr>
              <a:t>10.698GWh</a:t>
            </a:r>
          </a:p>
        </p:txBody>
      </p:sp>
      <p:sp>
        <p:nvSpPr>
          <p:cNvPr id="28" name="Elipse 20"/>
          <p:cNvSpPr/>
          <p:nvPr/>
        </p:nvSpPr>
        <p:spPr>
          <a:xfrm>
            <a:off x="4217468" y="4883880"/>
            <a:ext cx="106680" cy="101456"/>
          </a:xfrm>
          <a:prstGeom prst="ellipse">
            <a:avLst/>
          </a:prstGeom>
          <a:solidFill>
            <a:srgbClr val="FFB5B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3086208" y="4423218"/>
            <a:ext cx="884736" cy="276999"/>
          </a:xfrm>
          <a:prstGeom prst="rect">
            <a:avLst/>
          </a:prstGeom>
          <a:noFill/>
          <a:ln>
            <a:noFill/>
          </a:ln>
        </p:spPr>
        <p:txBody>
          <a:bodyPr wrap="square" rtlCol="0">
            <a:spAutoFit/>
          </a:bodyPr>
          <a:lstStyle/>
          <a:p>
            <a:r>
              <a:rPr lang="es-ES" sz="1200" b="1" dirty="0">
                <a:solidFill>
                  <a:srgbClr val="CFD06A"/>
                </a:solidFill>
              </a:rPr>
              <a:t>00000000</a:t>
            </a:r>
          </a:p>
        </p:txBody>
      </p:sp>
      <p:sp>
        <p:nvSpPr>
          <p:cNvPr id="18" name="Elipse 15"/>
          <p:cNvSpPr/>
          <p:nvPr/>
        </p:nvSpPr>
        <p:spPr>
          <a:xfrm>
            <a:off x="4214755" y="6482899"/>
            <a:ext cx="106680" cy="101456"/>
          </a:xfrm>
          <a:prstGeom prst="ellipse">
            <a:avLst/>
          </a:prstGeom>
          <a:solidFill>
            <a:srgbClr val="E6E6A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3" name="TextBox 22"/>
          <p:cNvSpPr txBox="1"/>
          <p:nvPr/>
        </p:nvSpPr>
        <p:spPr>
          <a:xfrm>
            <a:off x="2387599" y="4423218"/>
            <a:ext cx="862923" cy="276999"/>
          </a:xfrm>
          <a:prstGeom prst="rect">
            <a:avLst/>
          </a:prstGeom>
          <a:noFill/>
          <a:ln>
            <a:noFill/>
          </a:ln>
        </p:spPr>
        <p:txBody>
          <a:bodyPr wrap="square" rtlCol="0">
            <a:spAutoFit/>
          </a:bodyPr>
          <a:lstStyle>
            <a:defPPr>
              <a:defRPr lang="en-US"/>
            </a:defPPr>
            <a:lvl1pPr>
              <a:defRPr sz="1200" b="1">
                <a:solidFill>
                  <a:srgbClr val="C9CA4C"/>
                </a:solidFill>
              </a:defRPr>
            </a:lvl1pPr>
          </a:lstStyle>
          <a:p>
            <a:r>
              <a:rPr lang="es-ES" dirty="0">
                <a:solidFill>
                  <a:srgbClr val="428CBF"/>
                </a:solidFill>
              </a:rPr>
              <a:t>7.310.582</a:t>
            </a:r>
          </a:p>
        </p:txBody>
      </p:sp>
      <p:sp>
        <p:nvSpPr>
          <p:cNvPr id="25" name="Elipse 15"/>
          <p:cNvSpPr/>
          <p:nvPr/>
        </p:nvSpPr>
        <p:spPr>
          <a:xfrm>
            <a:off x="4720388" y="5518219"/>
            <a:ext cx="106680" cy="101456"/>
          </a:xfrm>
          <a:prstGeom prst="ellipse">
            <a:avLst/>
          </a:prstGeom>
          <a:solidFill>
            <a:srgbClr val="C4D6E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TextBox 25"/>
          <p:cNvSpPr txBox="1"/>
          <p:nvPr/>
        </p:nvSpPr>
        <p:spPr>
          <a:xfrm>
            <a:off x="1565886" y="4423218"/>
            <a:ext cx="917756" cy="276999"/>
          </a:xfrm>
          <a:prstGeom prst="rect">
            <a:avLst/>
          </a:prstGeom>
          <a:noFill/>
          <a:ln>
            <a:noFill/>
          </a:ln>
        </p:spPr>
        <p:txBody>
          <a:bodyPr wrap="square" rtlCol="0">
            <a:spAutoFit/>
          </a:bodyPr>
          <a:lstStyle/>
          <a:p>
            <a:r>
              <a:rPr lang="es-ES" sz="1200" b="1" dirty="0">
                <a:solidFill>
                  <a:srgbClr val="E47272"/>
                </a:solidFill>
              </a:rPr>
              <a:t>16.593GWh</a:t>
            </a:r>
          </a:p>
        </p:txBody>
      </p:sp>
      <p:sp>
        <p:nvSpPr>
          <p:cNvPr id="28" name="Elipse 20"/>
          <p:cNvSpPr/>
          <p:nvPr/>
        </p:nvSpPr>
        <p:spPr>
          <a:xfrm>
            <a:off x="4720388" y="4510989"/>
            <a:ext cx="106680" cy="101456"/>
          </a:xfrm>
          <a:prstGeom prst="ellipse">
            <a:avLst/>
          </a:prstGeom>
          <a:solidFill>
            <a:srgbClr val="FFB5B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3086208" y="4423218"/>
            <a:ext cx="884736" cy="276999"/>
          </a:xfrm>
          <a:prstGeom prst="rect">
            <a:avLst/>
          </a:prstGeom>
          <a:noFill/>
          <a:ln>
            <a:noFill/>
          </a:ln>
        </p:spPr>
        <p:txBody>
          <a:bodyPr wrap="square" rtlCol="0">
            <a:spAutoFit/>
          </a:bodyPr>
          <a:lstStyle/>
          <a:p>
            <a:r>
              <a:rPr lang="es-ES" sz="1200" b="1" dirty="0">
                <a:solidFill>
                  <a:srgbClr val="CFD06A"/>
                </a:solidFill>
              </a:rPr>
              <a:t>00000000</a:t>
            </a:r>
          </a:p>
        </p:txBody>
      </p:sp>
      <p:sp>
        <p:nvSpPr>
          <p:cNvPr id="18" name="Elipse 15"/>
          <p:cNvSpPr/>
          <p:nvPr/>
        </p:nvSpPr>
        <p:spPr>
          <a:xfrm>
            <a:off x="4712566" y="6474721"/>
            <a:ext cx="106680" cy="101456"/>
          </a:xfrm>
          <a:prstGeom prst="ellipse">
            <a:avLst/>
          </a:prstGeom>
          <a:solidFill>
            <a:srgbClr val="E6E6A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6" name="TextBox 25"/>
          <p:cNvSpPr txBox="1"/>
          <p:nvPr/>
        </p:nvSpPr>
        <p:spPr>
          <a:xfrm>
            <a:off x="6535777" y="4423218"/>
            <a:ext cx="917756" cy="646331"/>
          </a:xfrm>
          <a:prstGeom prst="rect">
            <a:avLst/>
          </a:prstGeom>
          <a:noFill/>
          <a:ln>
            <a:noFill/>
          </a:ln>
        </p:spPr>
        <p:txBody>
          <a:bodyPr wrap="square" rtlCol="0">
            <a:spAutoFit/>
          </a:bodyPr>
          <a:lstStyle/>
          <a:p>
            <a:r>
              <a:rPr lang="es-ES" sz="1200" b="1" dirty="0">
                <a:solidFill>
                  <a:srgbClr val="E47171"/>
                </a:solidFill>
              </a:rPr>
              <a:t>2.010</a:t>
            </a:r>
            <a:br>
              <a:rPr lang="es-ES" sz="1200" b="1" dirty="0">
                <a:solidFill>
                  <a:srgbClr val="E47171"/>
                </a:solidFill>
              </a:rPr>
            </a:br>
            <a:r>
              <a:rPr lang="es-ES" sz="1200" b="1" dirty="0">
                <a:solidFill>
                  <a:srgbClr val="E47171"/>
                </a:solidFill>
              </a:rPr>
              <a:t>6,41%</a:t>
            </a:r>
            <a:br>
              <a:rPr lang="es-ES" sz="1200" b="1" dirty="0">
                <a:solidFill>
                  <a:srgbClr val="E47171"/>
                </a:solidFill>
              </a:rPr>
            </a:br>
            <a:r>
              <a:rPr lang="es-ES" sz="1200" b="1" dirty="0">
                <a:solidFill>
                  <a:srgbClr val="E47171"/>
                </a:solidFill>
              </a:rPr>
              <a:t>6.864GWh</a:t>
            </a:r>
          </a:p>
        </p:txBody>
      </p:sp>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7398559" y="4423218"/>
            <a:ext cx="1088607" cy="646331"/>
          </a:xfrm>
          <a:prstGeom prst="rect">
            <a:avLst/>
          </a:prstGeom>
          <a:noFill/>
          <a:ln>
            <a:noFill/>
          </a:ln>
        </p:spPr>
        <p:txBody>
          <a:bodyPr wrap="square" rtlCol="0">
            <a:spAutoFit/>
          </a:bodyPr>
          <a:lstStyle/>
          <a:p>
            <a:r>
              <a:rPr lang="es-ES" sz="1200" b="1" dirty="0">
                <a:solidFill>
                  <a:srgbClr val="7FC67F"/>
                </a:solidFill>
              </a:rPr>
              <a:t>2.010</a:t>
            </a:r>
            <a:br>
              <a:rPr lang="es-ES" sz="1200" b="1" dirty="0">
                <a:solidFill>
                  <a:srgbClr val="7FC67F"/>
                </a:solidFill>
              </a:rPr>
            </a:br>
            <a:r>
              <a:rPr lang="es-ES" sz="1200" b="1" dirty="0">
                <a:solidFill>
                  <a:srgbClr val="7FC67F"/>
                </a:solidFill>
              </a:rPr>
              <a:t>5,5%</a:t>
            </a:r>
            <a:br>
              <a:rPr lang="es-ES" sz="1200" b="1" dirty="0">
                <a:solidFill>
                  <a:srgbClr val="7FC67F"/>
                </a:solidFill>
              </a:rPr>
            </a:br>
            <a:r>
              <a:rPr lang="es-ES" sz="1200" b="1" dirty="0">
                <a:solidFill>
                  <a:srgbClr val="7FC67F"/>
                </a:solidFill>
              </a:rPr>
              <a:t>2.111.120.890</a:t>
            </a: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6" name="TextBox 25"/>
          <p:cNvSpPr txBox="1"/>
          <p:nvPr/>
        </p:nvSpPr>
        <p:spPr>
          <a:xfrm>
            <a:off x="6535777" y="4423218"/>
            <a:ext cx="917756" cy="646331"/>
          </a:xfrm>
          <a:prstGeom prst="rect">
            <a:avLst/>
          </a:prstGeom>
          <a:noFill/>
          <a:ln>
            <a:noFill/>
          </a:ln>
        </p:spPr>
        <p:txBody>
          <a:bodyPr wrap="square" rtlCol="0">
            <a:spAutoFit/>
          </a:bodyPr>
          <a:lstStyle/>
          <a:p>
            <a:r>
              <a:rPr lang="es-ES" sz="1200" b="1" dirty="0">
                <a:solidFill>
                  <a:srgbClr val="E47171"/>
                </a:solidFill>
              </a:rPr>
              <a:t>2.011</a:t>
            </a:r>
            <a:br>
              <a:rPr lang="es-ES" sz="1200" b="1" dirty="0">
                <a:solidFill>
                  <a:srgbClr val="E47171"/>
                </a:solidFill>
              </a:rPr>
            </a:br>
            <a:r>
              <a:rPr lang="es-ES" sz="1200" b="1" dirty="0">
                <a:solidFill>
                  <a:srgbClr val="E47171"/>
                </a:solidFill>
              </a:rPr>
              <a:t>10,28%</a:t>
            </a:r>
            <a:br>
              <a:rPr lang="es-ES" sz="1200" b="1" dirty="0">
                <a:solidFill>
                  <a:srgbClr val="E47171"/>
                </a:solidFill>
              </a:rPr>
            </a:br>
            <a:r>
              <a:rPr lang="es-ES" sz="1200" b="1" dirty="0">
                <a:solidFill>
                  <a:srgbClr val="E47171"/>
                </a:solidFill>
              </a:rPr>
              <a:t>7.570GWh</a:t>
            </a:r>
          </a:p>
        </p:txBody>
      </p:sp>
      <p:sp>
        <p:nvSpPr>
          <p:cNvPr id="28" name="Elipse 20"/>
          <p:cNvSpPr/>
          <p:nvPr/>
        </p:nvSpPr>
        <p:spPr>
          <a:xfrm>
            <a:off x="8380486" y="5772425"/>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7398559" y="4423218"/>
            <a:ext cx="1088607" cy="646331"/>
          </a:xfrm>
          <a:prstGeom prst="rect">
            <a:avLst/>
          </a:prstGeom>
          <a:noFill/>
          <a:ln>
            <a:noFill/>
          </a:ln>
        </p:spPr>
        <p:txBody>
          <a:bodyPr wrap="square" rtlCol="0">
            <a:spAutoFit/>
          </a:bodyPr>
          <a:lstStyle/>
          <a:p>
            <a:r>
              <a:rPr lang="es-ES" sz="1200" b="1" dirty="0">
                <a:solidFill>
                  <a:srgbClr val="7FC67F"/>
                </a:solidFill>
              </a:rPr>
              <a:t>2.011</a:t>
            </a:r>
            <a:br>
              <a:rPr lang="es-ES" sz="1200" b="1" dirty="0">
                <a:solidFill>
                  <a:srgbClr val="7FC67F"/>
                </a:solidFill>
              </a:rPr>
            </a:br>
            <a:r>
              <a:rPr lang="es-ES" sz="1200" b="1" dirty="0">
                <a:solidFill>
                  <a:srgbClr val="7FC67F"/>
                </a:solidFill>
              </a:rPr>
              <a:t>14,1%</a:t>
            </a:r>
            <a:br>
              <a:rPr lang="es-ES" sz="1200" b="1" dirty="0">
                <a:solidFill>
                  <a:srgbClr val="7FC67F"/>
                </a:solidFill>
              </a:rPr>
            </a:br>
            <a:r>
              <a:rPr lang="es-ES" sz="1200" b="1" dirty="0">
                <a:solidFill>
                  <a:srgbClr val="7FC67F"/>
                </a:solidFill>
              </a:rPr>
              <a:t>2.408.881.576</a:t>
            </a:r>
          </a:p>
        </p:txBody>
      </p:sp>
      <p:sp>
        <p:nvSpPr>
          <p:cNvPr id="18" name="Elipse 15"/>
          <p:cNvSpPr/>
          <p:nvPr/>
        </p:nvSpPr>
        <p:spPr>
          <a:xfrm>
            <a:off x="8380486" y="55214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6" name="TextBox 25"/>
          <p:cNvSpPr txBox="1"/>
          <p:nvPr/>
        </p:nvSpPr>
        <p:spPr>
          <a:xfrm>
            <a:off x="6535777" y="4423218"/>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8599561" y="5867675"/>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7398559" y="4423218"/>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8609477" y="5766219"/>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48" y="1351654"/>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3720" y="618669"/>
            <a:ext cx="9030960" cy="65350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12116119" y="2299364"/>
            <a:ext cx="1840438" cy="428679"/>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194640" y="1635901"/>
            <a:ext cx="336945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	48.651</a:t>
            </a:r>
          </a:p>
        </p:txBody>
      </p:sp>
      <p:sp>
        <p:nvSpPr>
          <p:cNvPr id="13" name="Elipse 16"/>
          <p:cNvSpPr/>
          <p:nvPr/>
        </p:nvSpPr>
        <p:spPr>
          <a:xfrm>
            <a:off x="11941043" y="2720089"/>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3360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133562" y="4248150"/>
            <a:ext cx="914813" cy="1193785"/>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48.651</a:t>
            </a:r>
          </a:p>
        </p:txBody>
      </p:sp>
      <p:sp>
        <p:nvSpPr>
          <p:cNvPr id="16" name="Elipse 16"/>
          <p:cNvSpPr/>
          <p:nvPr/>
        </p:nvSpPr>
        <p:spPr>
          <a:xfrm>
            <a:off x="5035418" y="5491864"/>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4118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384800" y="4298950"/>
            <a:ext cx="704850" cy="9652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20.838</a:t>
            </a:r>
          </a:p>
        </p:txBody>
      </p:sp>
      <p:sp>
        <p:nvSpPr>
          <p:cNvPr id="16" name="Elipse 16"/>
          <p:cNvSpPr/>
          <p:nvPr/>
        </p:nvSpPr>
        <p:spPr>
          <a:xfrm>
            <a:off x="5168768" y="554425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82296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461000" y="4298950"/>
            <a:ext cx="628650" cy="98425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2.009</a:t>
            </a:r>
            <a:br>
              <a:rPr lang="es-ES" dirty="0"/>
            </a:br>
            <a:r>
              <a:rPr lang="es-ES" b="1" dirty="0">
                <a:solidFill>
                  <a:schemeClr val="bg2">
                    <a:lumMod val="75000"/>
                  </a:schemeClr>
                </a:solidFill>
              </a:rPr>
              <a:t>Exportación: </a:t>
            </a:r>
            <a:r>
              <a:rPr lang="es-ES" b="1" dirty="0"/>
              <a:t>119.915</a:t>
            </a:r>
          </a:p>
        </p:txBody>
      </p:sp>
      <p:sp>
        <p:nvSpPr>
          <p:cNvPr id="16" name="Elipse 16"/>
          <p:cNvSpPr/>
          <p:nvPr/>
        </p:nvSpPr>
        <p:spPr>
          <a:xfrm>
            <a:off x="5346568" y="53474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2599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746750" y="4298950"/>
            <a:ext cx="342900" cy="11430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
        <p:nvSpPr>
          <p:cNvPr id="16" name="Elipse 16"/>
          <p:cNvSpPr/>
          <p:nvPr/>
        </p:nvSpPr>
        <p:spPr>
          <a:xfrm>
            <a:off x="5664068" y="54871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634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cxnSp>
        <p:nvCxnSpPr>
          <p:cNvPr id="13" name="Straight Arrow Connector 12"/>
          <p:cNvCxnSpPr/>
          <p:nvPr/>
        </p:nvCxnSpPr>
        <p:spPr>
          <a:xfrm flipH="1">
            <a:off x="10952529" y="31149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ipse 16"/>
          <p:cNvSpPr/>
          <p:nvPr/>
        </p:nvSpPr>
        <p:spPr>
          <a:xfrm>
            <a:off x="10885722" y="4271320"/>
            <a:ext cx="106680" cy="10145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TextBox 14"/>
          <p:cNvSpPr txBox="1"/>
          <p:nvPr/>
        </p:nvSpPr>
        <p:spPr>
          <a:xfrm>
            <a:off x="11032342" y="22814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789979" y="48675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46984" y="6023920"/>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764549" y="4231420"/>
            <a:ext cx="273487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2.004</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732</a:t>
            </a:r>
          </a:p>
        </p:txBody>
      </p:sp>
    </p:spTree>
    <p:extLst>
      <p:ext uri="{BB962C8B-B14F-4D97-AF65-F5344CB8AC3E}">
        <p14:creationId xmlns:p14="http://schemas.microsoft.com/office/powerpoint/2010/main" val="197431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86463" y="5434013"/>
            <a:ext cx="804862" cy="852487"/>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94609" y="63906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15461" y="4794551"/>
            <a:ext cx="280407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2.005</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417</a:t>
            </a:r>
          </a:p>
        </p:txBody>
      </p:sp>
    </p:spTree>
    <p:extLst>
      <p:ext uri="{BB962C8B-B14F-4D97-AF65-F5344CB8AC3E}">
        <p14:creationId xmlns:p14="http://schemas.microsoft.com/office/powerpoint/2010/main" val="11214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10263" y="4775200"/>
            <a:ext cx="592137" cy="12369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840329" y="60477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455024" y="4157826"/>
            <a:ext cx="287950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2.006</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725</a:t>
            </a:r>
          </a:p>
        </p:txBody>
      </p:sp>
    </p:spTree>
    <p:extLst>
      <p:ext uri="{BB962C8B-B14F-4D97-AF65-F5344CB8AC3E}">
        <p14:creationId xmlns:p14="http://schemas.microsoft.com/office/powerpoint/2010/main" val="385322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74080" y="4775200"/>
            <a:ext cx="528321" cy="15417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931769" y="6671145"/>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74946" y="4172816"/>
            <a:ext cx="274459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187</a:t>
            </a:r>
          </a:p>
        </p:txBody>
      </p:sp>
    </p:spTree>
    <p:extLst>
      <p:ext uri="{BB962C8B-B14F-4D97-AF65-F5344CB8AC3E}">
        <p14:creationId xmlns:p14="http://schemas.microsoft.com/office/powerpoint/2010/main" val="29660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5"/>
          <p:cNvCxnSpPr/>
          <p:nvPr/>
        </p:nvCxnSpPr>
        <p:spPr>
          <a:xfrm flipH="1">
            <a:off x="10568165" y="1487730"/>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20"/>
          <p:cNvSpPr/>
          <p:nvPr/>
        </p:nvSpPr>
        <p:spPr>
          <a:xfrm>
            <a:off x="10479127" y="276485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696361" y="710261"/>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sp>
        <p:nvSpPr>
          <p:cNvPr id="20" name="TextBox 19"/>
          <p:cNvSpPr txBox="1"/>
          <p:nvPr/>
        </p:nvSpPr>
        <p:spPr>
          <a:xfrm>
            <a:off x="11916073" y="-237744"/>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cxnSp>
        <p:nvCxnSpPr>
          <p:cNvPr id="21" name="Straight Arrow Connector 20"/>
          <p:cNvCxnSpPr/>
          <p:nvPr/>
        </p:nvCxnSpPr>
        <p:spPr>
          <a:xfrm flipH="1">
            <a:off x="10789478" y="1883664"/>
            <a:ext cx="1335466" cy="215183"/>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Elipse 16"/>
          <p:cNvSpPr/>
          <p:nvPr/>
        </p:nvSpPr>
        <p:spPr>
          <a:xfrm>
            <a:off x="10683674" y="203917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H="1" flipV="1">
            <a:off x="4928223" y="4200069"/>
            <a:ext cx="481977" cy="93390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4828135" y="4081591"/>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3533166" y="12937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cxnSp>
        <p:nvCxnSpPr>
          <p:cNvPr id="24" name="Straight Arrow Connector 23"/>
          <p:cNvCxnSpPr/>
          <p:nvPr/>
        </p:nvCxnSpPr>
        <p:spPr>
          <a:xfrm flipH="1">
            <a:off x="4955605" y="1040007"/>
            <a:ext cx="15497" cy="138802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4904666" y="244150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15350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V="1">
            <a:off x="5600700" y="25598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5581086" y="219849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1812316" y="96122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3,8%</a:t>
            </a:r>
            <a:br>
              <a:rPr lang="es-ES" dirty="0"/>
            </a:br>
            <a:r>
              <a:rPr lang="es-ES" b="1" dirty="0">
                <a:solidFill>
                  <a:schemeClr val="bg2">
                    <a:lumMod val="75000"/>
                  </a:schemeClr>
                </a:solidFill>
              </a:rPr>
              <a:t>Clientes: </a:t>
            </a:r>
            <a:r>
              <a:rPr lang="es-ES" b="1" dirty="0"/>
              <a:t>		1.300.613</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cxnSp>
        <p:nvCxnSpPr>
          <p:cNvPr id="24" name="Straight Arrow Connector 23"/>
          <p:cNvCxnSpPr/>
          <p:nvPr/>
        </p:nvCxnSpPr>
        <p:spPr>
          <a:xfrm>
            <a:off x="4857750" y="1047750"/>
            <a:ext cx="764606" cy="34027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5571416" y="140149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7142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4192853" y="4841240"/>
            <a:ext cx="1231900" cy="876300"/>
          </a:xfrm>
          <a:prstGeom prst="rect">
            <a:avLst/>
          </a:prstGeom>
        </p:spPr>
      </p:pic>
      <p:pic>
        <p:nvPicPr>
          <p:cNvPr id="14" name="Picture 13"/>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3884878" y="4634073"/>
            <a:ext cx="1847850" cy="131445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08084753"/>
              </p:ext>
            </p:extLst>
          </p:nvPr>
        </p:nvGraphicFramePr>
        <p:xfrm>
          <a:off x="1871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1.553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48,5%</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6161208"/>
              </p:ext>
            </p:extLst>
          </p:nvPr>
        </p:nvGraphicFramePr>
        <p:xfrm>
          <a:off x="23016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957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71579111"/>
              </p:ext>
            </p:extLst>
          </p:nvPr>
        </p:nvGraphicFramePr>
        <p:xfrm>
          <a:off x="43971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539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942927865"/>
              </p:ext>
            </p:extLst>
          </p:nvPr>
        </p:nvGraphicFramePr>
        <p:xfrm>
          <a:off x="65117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155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a:t>
                      </a:r>
                    </a:p>
                  </a:txBody>
                  <a:tcPr>
                    <a:solidFill>
                      <a:schemeClr val="bg1"/>
                    </a:solidFill>
                  </a:tcPr>
                </a:tc>
                <a:extLst>
                  <a:ext uri="{0D108BD9-81ED-4DB2-BD59-A6C34878D82A}">
                    <a16:rowId xmlns:a16="http://schemas.microsoft.com/office/drawing/2014/main" val="4219014364"/>
                  </a:ext>
                </a:extLst>
              </a:tr>
            </a:tbl>
          </a:graphicData>
        </a:graphic>
      </p:graphicFrame>
      <p:sp>
        <p:nvSpPr>
          <p:cNvPr id="17" name="TextBox 16"/>
          <p:cNvSpPr txBox="1"/>
          <p:nvPr/>
        </p:nvSpPr>
        <p:spPr>
          <a:xfrm>
            <a:off x="201512" y="1401923"/>
            <a:ext cx="8400047" cy="400110"/>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000" b="1" dirty="0">
                <a:solidFill>
                  <a:schemeClr val="bg1"/>
                </a:solidFill>
              </a:rPr>
              <a:t>2.014</a:t>
            </a:r>
          </a:p>
        </p:txBody>
      </p:sp>
    </p:spTree>
    <p:extLst>
      <p:ext uri="{BB962C8B-B14F-4D97-AF65-F5344CB8AC3E}">
        <p14:creationId xmlns:p14="http://schemas.microsoft.com/office/powerpoint/2010/main" val="282960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13"/>
                                        </p:tgtEl>
                                      </p:cBhvr>
                                      <p:by x="150000" y="150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1000" fill="hold"/>
                                        <p:tgtEl>
                                          <p:spTgt spid="14"/>
                                        </p:tgtEl>
                                      </p:cBhvr>
                                      <p:by x="150000" y="150000"/>
                                    </p:animScale>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073180" y="1843168"/>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cxnSp>
        <p:nvCxnSpPr>
          <p:cNvPr id="9" name="Straight Arrow Connector 15"/>
          <p:cNvCxnSpPr/>
          <p:nvPr/>
        </p:nvCxnSpPr>
        <p:spPr>
          <a:xfrm flipH="1">
            <a:off x="10406204" y="2632483"/>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406204" y="450216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073180" y="5508183"/>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dirty="0" err="1"/>
              <a:t>GWh</a:t>
            </a:r>
            <a:r>
              <a:rPr lang="es-ES" b="1" dirty="0">
                <a:solidFill>
                  <a:schemeClr val="bg2">
                    <a:lumMod val="75000"/>
                  </a:schemeClr>
                </a:solidFill>
              </a:rPr>
              <a:t>: </a:t>
            </a:r>
            <a:r>
              <a:rPr lang="es-ES" b="1" dirty="0"/>
              <a:t>			8.165</a:t>
            </a:r>
          </a:p>
        </p:txBody>
      </p:sp>
      <p:sp>
        <p:nvSpPr>
          <p:cNvPr id="20" name="Elipse 15"/>
          <p:cNvSpPr/>
          <p:nvPr/>
        </p:nvSpPr>
        <p:spPr>
          <a:xfrm>
            <a:off x="10406204" y="3966540"/>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0344477" y="4353918"/>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105165" y="2343628"/>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05165" y="407695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
        <p:nvSpPr>
          <p:cNvPr id="20" name="Elipse 15"/>
          <p:cNvSpPr/>
          <p:nvPr/>
        </p:nvSpPr>
        <p:spPr>
          <a:xfrm>
            <a:off x="6001267" y="360589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001267" y="397549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spTree>
    <p:extLst>
      <p:ext uri="{BB962C8B-B14F-4D97-AF65-F5344CB8AC3E}">
        <p14:creationId xmlns:p14="http://schemas.microsoft.com/office/powerpoint/2010/main" val="174587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857337" y="2343628"/>
            <a:ext cx="914804" cy="1174288"/>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910677" y="4013493"/>
            <a:ext cx="861464" cy="1319510"/>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9.656</a:t>
            </a:r>
          </a:p>
        </p:txBody>
      </p:sp>
      <p:sp>
        <p:nvSpPr>
          <p:cNvPr id="20" name="Elipse 15"/>
          <p:cNvSpPr/>
          <p:nvPr/>
        </p:nvSpPr>
        <p:spPr>
          <a:xfrm>
            <a:off x="6803997" y="3541986"/>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831973" y="388796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Clientes: </a:t>
            </a:r>
            <a:r>
              <a:rPr lang="es-ES" b="1" dirty="0"/>
              <a:t>			1.397.073</a:t>
            </a:r>
          </a:p>
        </p:txBody>
      </p:sp>
    </p:spTree>
    <p:extLst>
      <p:ext uri="{BB962C8B-B14F-4D97-AF65-F5344CB8AC3E}">
        <p14:creationId xmlns:p14="http://schemas.microsoft.com/office/powerpoint/2010/main" val="424862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7340600" y="2343628"/>
            <a:ext cx="431542" cy="1082857"/>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340600" y="3994150"/>
            <a:ext cx="431542" cy="1338854"/>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10.355</a:t>
            </a:r>
          </a:p>
        </p:txBody>
      </p:sp>
      <p:sp>
        <p:nvSpPr>
          <p:cNvPr id="20" name="Elipse 15"/>
          <p:cNvSpPr/>
          <p:nvPr/>
        </p:nvSpPr>
        <p:spPr>
          <a:xfrm>
            <a:off x="7252244" y="3491098"/>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7252244" y="3828081"/>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Clientes: </a:t>
            </a:r>
            <a:r>
              <a:rPr lang="es-ES" b="1" dirty="0"/>
              <a:t>			1.445.868</a:t>
            </a:r>
          </a:p>
        </p:txBody>
      </p:sp>
    </p:spTree>
    <p:extLst>
      <p:ext uri="{BB962C8B-B14F-4D97-AF65-F5344CB8AC3E}">
        <p14:creationId xmlns:p14="http://schemas.microsoft.com/office/powerpoint/2010/main" val="254643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a:off x="7772142" y="2343628"/>
            <a:ext cx="1148854" cy="975643"/>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V="1">
            <a:off x="7772142" y="3665779"/>
            <a:ext cx="1095514" cy="1667225"/>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14.579</a:t>
            </a:r>
          </a:p>
        </p:txBody>
      </p:sp>
      <p:sp>
        <p:nvSpPr>
          <p:cNvPr id="20" name="Elipse 15"/>
          <p:cNvSpPr/>
          <p:nvPr/>
        </p:nvSpPr>
        <p:spPr>
          <a:xfrm>
            <a:off x="8867656" y="3331853"/>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8867656" y="3564323"/>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Clientes: </a:t>
            </a:r>
            <a:r>
              <a:rPr lang="es-ES" b="1" dirty="0"/>
              <a:t>			1.669.120</a:t>
            </a:r>
          </a:p>
        </p:txBody>
      </p:sp>
    </p:spTree>
    <p:extLst>
      <p:ext uri="{BB962C8B-B14F-4D97-AF65-F5344CB8AC3E}">
        <p14:creationId xmlns:p14="http://schemas.microsoft.com/office/powerpoint/2010/main" val="230689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cxnSp>
        <p:nvCxnSpPr>
          <p:cNvPr id="12" name="Straight Arrow Connector 15"/>
          <p:cNvCxnSpPr/>
          <p:nvPr/>
        </p:nvCxnSpPr>
        <p:spPr>
          <a:xfrm>
            <a:off x="12710389" y="1195656"/>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409093" y="914096"/>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4"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6" name="Straight Arrow Connector 15"/>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18" name="TextBox 17"/>
          <p:cNvSpPr txBox="1"/>
          <p:nvPr/>
        </p:nvSpPr>
        <p:spPr>
          <a:xfrm>
            <a:off x="12861561" y="4946754"/>
            <a:ext cx="2365650" cy="58477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3200" b="1" dirty="0">
                <a:solidFill>
                  <a:schemeClr val="bg1"/>
                </a:solidFill>
              </a:rPr>
              <a:t>2.014</a:t>
            </a:r>
          </a:p>
        </p:txBody>
      </p:sp>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3161654" y="4463512"/>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0358" y="4181952"/>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1" name="Straight Arrow Connector 20"/>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3" name="TextBox 22"/>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2"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7"/>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2" name="TextBox 2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338753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5315919" y="3766088"/>
            <a:ext cx="960895" cy="1689316"/>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2583" y="3004080"/>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cxnSp>
        <p:nvCxnSpPr>
          <p:cNvPr id="27"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9"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sp>
        <p:nvSpPr>
          <p:cNvPr id="32" name="TextBox 3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6900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338650" y="-46166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1.855.241</a:t>
            </a:r>
          </a:p>
        </p:txBody>
      </p:sp>
      <p:cxnSp>
        <p:nvCxnSpPr>
          <p:cNvPr id="11" name="Straight Arrow Connector 15"/>
          <p:cNvCxnSpPr/>
          <p:nvPr/>
        </p:nvCxnSpPr>
        <p:spPr>
          <a:xfrm flipH="1">
            <a:off x="10671675" y="327650"/>
            <a:ext cx="1666976" cy="1256049"/>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671675" y="21973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338651" y="32033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8.027</a:t>
            </a:r>
          </a:p>
        </p:txBody>
      </p:sp>
      <p:sp>
        <p:nvSpPr>
          <p:cNvPr id="14" name="Elipse 15"/>
          <p:cNvSpPr/>
          <p:nvPr/>
        </p:nvSpPr>
        <p:spPr>
          <a:xfrm>
            <a:off x="10557375" y="15982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10609948" y="20490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5118100" y="1244600"/>
            <a:ext cx="800100" cy="6223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63175" y="37594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946</a:t>
            </a:r>
          </a:p>
        </p:txBody>
      </p:sp>
      <p:sp>
        <p:nvSpPr>
          <p:cNvPr id="14" name="Elipse 15"/>
          <p:cNvSpPr/>
          <p:nvPr/>
        </p:nvSpPr>
        <p:spPr>
          <a:xfrm>
            <a:off x="5985375" y="18903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063348" y="36365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54750" y="4908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737.092</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26347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247900" cy="5588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896100" y="3454400"/>
            <a:ext cx="934051" cy="1561080"/>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1.127</a:t>
            </a:r>
          </a:p>
        </p:txBody>
      </p:sp>
      <p:sp>
        <p:nvSpPr>
          <p:cNvPr id="14" name="Elipse 15"/>
          <p:cNvSpPr/>
          <p:nvPr/>
        </p:nvSpPr>
        <p:spPr>
          <a:xfrm>
            <a:off x="6785475" y="17506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799948" y="33063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Población: </a:t>
            </a:r>
            <a:r>
              <a:rPr lang="es-ES" b="1" dirty="0"/>
              <a:t>		761.398</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27355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1.216</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Población: </a:t>
            </a:r>
            <a:r>
              <a:rPr lang="es-ES" b="1" dirty="0"/>
              <a:t>		775.094</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04542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Evolución de los Datos</a:t>
            </a:r>
            <a:endParaRPr lang="en-US" sz="4400" dirty="0">
              <a:solidFill>
                <a:srgbClr val="318CCA"/>
              </a:solidFill>
              <a:latin typeface="Open Sans"/>
              <a:ea typeface="Arvo" panose="02000000000000000000" pitchFamily="2" charset="0"/>
            </a:endParaRPr>
          </a:p>
        </p:txBody>
      </p:sp>
      <p:sp>
        <p:nvSpPr>
          <p:cNvPr id="28" name="Shape 1573"/>
          <p:cNvSpPr/>
          <p:nvPr/>
        </p:nvSpPr>
        <p:spPr>
          <a:xfrm>
            <a:off x="5801394" y="3389870"/>
            <a:ext cx="1077687" cy="1126809"/>
          </a:xfrm>
          <a:custGeom>
            <a:avLst/>
            <a:gdLst/>
            <a:ahLst/>
            <a:cxnLst>
              <a:cxn ang="0">
                <a:pos x="wd2" y="hd2"/>
              </a:cxn>
              <a:cxn ang="5400000">
                <a:pos x="wd2" y="hd2"/>
              </a:cxn>
              <a:cxn ang="10800000">
                <a:pos x="wd2" y="hd2"/>
              </a:cxn>
              <a:cxn ang="16200000">
                <a:pos x="wd2" y="hd2"/>
              </a:cxn>
            </a:cxnLst>
            <a:rect l="0" t="0" r="r" b="b"/>
            <a:pathLst>
              <a:path w="21600" h="21600" extrusionOk="0">
                <a:moveTo>
                  <a:pt x="5473" y="0"/>
                </a:moveTo>
                <a:lnTo>
                  <a:pt x="0" y="0"/>
                </a:lnTo>
                <a:lnTo>
                  <a:pt x="9794" y="21600"/>
                </a:lnTo>
                <a:lnTo>
                  <a:pt x="21600" y="21600"/>
                </a:lnTo>
                <a:lnTo>
                  <a:pt x="11806" y="0"/>
                </a:lnTo>
                <a:cubicBezTo>
                  <a:pt x="11806" y="0"/>
                  <a:pt x="5473" y="0"/>
                  <a:pt x="5473"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9" name="Shape 1574"/>
          <p:cNvSpPr/>
          <p:nvPr/>
        </p:nvSpPr>
        <p:spPr>
          <a:xfrm>
            <a:off x="4673755" y="3748664"/>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3542457" y="4111119"/>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1" name="Shape 1576"/>
          <p:cNvSpPr/>
          <p:nvPr/>
        </p:nvSpPr>
        <p:spPr>
          <a:xfrm>
            <a:off x="5157029" y="3389870"/>
            <a:ext cx="1228735" cy="1486488"/>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2" name="Shape 1577"/>
          <p:cNvSpPr/>
          <p:nvPr/>
        </p:nvSpPr>
        <p:spPr>
          <a:xfrm>
            <a:off x="4029391" y="3748665"/>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2229847" y="4111119"/>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5" name="Shape 1580"/>
          <p:cNvSpPr/>
          <p:nvPr/>
        </p:nvSpPr>
        <p:spPr>
          <a:xfrm>
            <a:off x="2002412" y="4112958"/>
            <a:ext cx="2127481"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a:off x="4026513" y="5239152"/>
            <a:ext cx="2652079"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a:off x="3168548" y="3387347"/>
            <a:ext cx="3221910"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1" name="Shape 1589"/>
          <p:cNvSpPr/>
          <p:nvPr/>
        </p:nvSpPr>
        <p:spPr>
          <a:xfrm>
            <a:off x="6286319" y="4519498"/>
            <a:ext cx="1912946"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494068" y="4211757"/>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4783828" y="3849979"/>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5819499" y="3473594"/>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3159945" y="3367479"/>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1991799" y="4086453"/>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0" name="Shape 1602"/>
          <p:cNvSpPr/>
          <p:nvPr/>
        </p:nvSpPr>
        <p:spPr>
          <a:xfrm>
            <a:off x="8168556" y="449806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6644272" y="5217722"/>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547218" y="4270401"/>
            <a:ext cx="2403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4783828" y="3908624"/>
            <a:ext cx="3466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64" name="Shape 1597"/>
          <p:cNvSpPr/>
          <p:nvPr/>
        </p:nvSpPr>
        <p:spPr>
          <a:xfrm>
            <a:off x="5873550" y="3532238"/>
            <a:ext cx="238598" cy="22940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3</a:t>
            </a:r>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4</a:t>
            </a:r>
          </a:p>
        </p:txBody>
      </p:sp>
      <p:sp>
        <p:nvSpPr>
          <p:cNvPr id="77" name="TextBox 76"/>
          <p:cNvSpPr txBox="1"/>
          <p:nvPr/>
        </p:nvSpPr>
        <p:spPr>
          <a:xfrm>
            <a:off x="3073771" y="3044648"/>
            <a:ext cx="1914698" cy="461665"/>
          </a:xfrm>
          <a:prstGeom prst="rect">
            <a:avLst/>
          </a:prstGeom>
          <a:noFill/>
        </p:spPr>
        <p:txBody>
          <a:bodyPr wrap="square" rtlCol="0">
            <a:spAutoFit/>
          </a:bodyPr>
          <a:lstStyle/>
          <a:p>
            <a:r>
              <a:rPr lang="es-PY" sz="2400" dirty="0">
                <a:solidFill>
                  <a:srgbClr val="E9992D"/>
                </a:solidFill>
                <a:latin typeface="HK Grotesk Medium" panose="00000600000000000000" pitchFamily="50" charset="0"/>
              </a:rPr>
              <a:t>Conocimiento</a:t>
            </a:r>
          </a:p>
        </p:txBody>
      </p:sp>
      <p:sp>
        <p:nvSpPr>
          <p:cNvPr id="79" name="TextBox 78"/>
          <p:cNvSpPr txBox="1"/>
          <p:nvPr/>
        </p:nvSpPr>
        <p:spPr>
          <a:xfrm>
            <a:off x="1913616" y="3782162"/>
            <a:ext cx="1403947"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81" name="TextBox 80"/>
          <p:cNvSpPr txBox="1"/>
          <p:nvPr/>
        </p:nvSpPr>
        <p:spPr>
          <a:xfrm>
            <a:off x="5030311" y="4908886"/>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83" name="TextBox 82"/>
          <p:cNvSpPr txBox="1"/>
          <p:nvPr/>
        </p:nvSpPr>
        <p:spPr>
          <a:xfrm>
            <a:off x="6865633" y="4187038"/>
            <a:ext cx="1403947"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Sabiduría</a:t>
            </a:r>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1.710</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Población: </a:t>
            </a:r>
            <a:r>
              <a:rPr lang="es-ES" b="1" dirty="0"/>
              <a:t>		826.959</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38736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9140</Words>
  <Application>Microsoft Office PowerPoint</Application>
  <PresentationFormat>Custom</PresentationFormat>
  <Paragraphs>539</Paragraphs>
  <Slides>60</Slides>
  <Notes>55</Notes>
  <HiddenSlides>0</HiddenSlides>
  <MMClips>0</MMClips>
  <ScaleCrop>false</ScaleCrop>
  <HeadingPairs>
    <vt:vector size="6" baseType="variant">
      <vt:variant>
        <vt:lpstr>Fonts Used</vt:lpstr>
      </vt:variant>
      <vt:variant>
        <vt:i4>22</vt:i4>
      </vt:variant>
      <vt:variant>
        <vt:lpstr>Theme</vt:lpstr>
      </vt:variant>
      <vt:variant>
        <vt:i4>3</vt:i4>
      </vt:variant>
      <vt:variant>
        <vt:lpstr>Slide Titles</vt:lpstr>
      </vt:variant>
      <vt:variant>
        <vt:i4>60</vt:i4>
      </vt:variant>
    </vt:vector>
  </HeadingPairs>
  <TitlesOfParts>
    <vt:vector size="85" baseType="lpstr">
      <vt:lpstr>ＭＳ Ｐゴシック</vt:lpstr>
      <vt:lpstr>ＭＳ Ｐゴシック</vt:lpstr>
      <vt:lpstr>Adobe Fangsong Std R</vt:lpstr>
      <vt:lpstr>Arial</vt:lpstr>
      <vt:lpstr>Arial Black</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2017-03-13T21:44:17Z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